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6858000" cy="9144000" type="screen4x3"/>
  <p:notesSz cx="7099300" cy="10234613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C79"/>
    <a:srgbClr val="BFBFBF"/>
    <a:srgbClr val="575756"/>
    <a:srgbClr val="D1005D"/>
    <a:srgbClr val="F7DBE8"/>
    <a:srgbClr val="D9D9D9"/>
    <a:srgbClr val="A6A6A6"/>
    <a:srgbClr val="262626"/>
    <a:srgbClr val="CD0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1212" y="-19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793977175060111E-2"/>
          <c:y val="0.13559649492974862"/>
          <c:w val="0.87841204564987974"/>
          <c:h val="0.726600453005163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Crédito performing</c:v>
                </c:pt>
              </c:strCache>
            </c:strRef>
          </c:tx>
          <c:spPr>
            <a:solidFill>
              <a:srgbClr val="E31C79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Sheet1!$B$2:$B$3</c:f>
              <c:numCache>
                <c:formatCode>#,##0.0</c:formatCode>
                <c:ptCount val="2"/>
                <c:pt idx="0">
                  <c:v>50.517878514896978</c:v>
                </c:pt>
                <c:pt idx="1">
                  <c:v>52.8509555494485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B-410B-8A51-5AF5E0D2B6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BFBFBF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Sheet1!$C$2:$C$3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7B-410B-8A51-5AF5E0D2B6C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Sheet1!$D$2:$D$3</c:f>
              <c:numCache>
                <c:formatCode>#,##0.0</c:formatCode>
                <c:ptCount val="2"/>
                <c:pt idx="0">
                  <c:v>50.517878514896978</c:v>
                </c:pt>
                <c:pt idx="1">
                  <c:v>52.8509555494485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7B-410B-8A51-5AF5E0D2B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4123136"/>
        <c:axId val="354129024"/>
      </c:barChart>
      <c:catAx>
        <c:axId val="354123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354129024"/>
        <c:crosses val="autoZero"/>
        <c:auto val="1"/>
        <c:lblAlgn val="ctr"/>
        <c:lblOffset val="100"/>
        <c:noMultiLvlLbl val="0"/>
      </c:catAx>
      <c:valAx>
        <c:axId val="354129024"/>
        <c:scaling>
          <c:orientation val="minMax"/>
          <c:max val="120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35412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1573857502379137E-2"/>
          <c:w val="1"/>
          <c:h val="0.7068609553384257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31C79"/>
            </a:solidFill>
            <a:ln w="40780">
              <a:noFill/>
            </a:ln>
          </c:spPr>
          <c:invertIfNegative val="0"/>
          <c:dLbls>
            <c:dLbl>
              <c:idx val="0"/>
              <c:layout>
                <c:manualLayout>
                  <c:x val="4.5206199034345688E-7"/>
                  <c:y val="-0.3790968474663243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20130750232311"/>
                      <c:h val="0.177363334179088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0D0-4B62-B732-A98B54683F93}"/>
                </c:ext>
              </c:extLst>
            </c:dLbl>
            <c:dLbl>
              <c:idx val="1"/>
              <c:layout>
                <c:manualLayout>
                  <c:x val="1.3177787024134028E-2"/>
                  <c:y val="-0.24733297826670475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563986456970375"/>
                      <c:h val="0.135687667813435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D0-4B62-B732-A98B54683F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Sheet1!$B$2:$H$2</c:f>
              <c:numCache>
                <c:formatCode>#,##0.0</c:formatCode>
                <c:ptCount val="2"/>
                <c:pt idx="0">
                  <c:v>302.00346931000013</c:v>
                </c:pt>
                <c:pt idx="1">
                  <c:v>183.01156327999999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A-44E2-ADE5-B884D46CD22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Provisão Covid-19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4078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40780">
                <a:noFill/>
              </a:ln>
            </c:spPr>
            <c:extLst>
              <c:ext xmlns:c16="http://schemas.microsoft.com/office/drawing/2014/chart" uri="{C3380CC4-5D6E-409C-BE32-E72D297353CC}">
                <c16:uniqueId val="{00000002-73FA-44E2-ADE5-B884D46CD2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3F4A50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73FA-44E2-ADE5-B884D46CD225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FF"/>
            </a:solidFill>
            <a:ln w="40780">
              <a:noFill/>
            </a:ln>
          </c:spPr>
          <c:invertIfNegative val="0"/>
          <c:dLbls>
            <c:numFmt formatCode="#,##0.0" sourceLinked="0"/>
            <c:spPr>
              <a:noFill/>
              <a:ln w="4078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73FA-44E2-ADE5-B884D46CD2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394705152"/>
        <c:axId val="394985472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CONS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Sheet1!$B$1:$H$1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Sheet1!$B$5:$H$5</c:f>
              <c:numCache>
                <c:formatCode>#,##0.0</c:formatCode>
                <c:ptCount val="2"/>
                <c:pt idx="0">
                  <c:v>302.00346931000013</c:v>
                </c:pt>
                <c:pt idx="1">
                  <c:v>183.01156327999999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FA-44E2-ADE5-B884D46CD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705152"/>
        <c:axId val="394985472"/>
      </c:lineChart>
      <c:catAx>
        <c:axId val="3947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3F4A50"/>
            </a:solidFill>
          </a:ln>
        </c:spPr>
        <c:txPr>
          <a:bodyPr rot="0" vert="horz"/>
          <a:lstStyle/>
          <a:p>
            <a:pPr>
              <a:defRPr sz="800" b="0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394985472"/>
        <c:crosses val="autoZero"/>
        <c:auto val="1"/>
        <c:lblAlgn val="ctr"/>
        <c:lblOffset val="60"/>
        <c:tickLblSkip val="1"/>
        <c:tickMarkSkip val="1"/>
        <c:noMultiLvlLbl val="0"/>
      </c:catAx>
      <c:valAx>
        <c:axId val="394985472"/>
        <c:scaling>
          <c:orientation val="minMax"/>
          <c:max val="400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94705152"/>
        <c:crosses val="autoZero"/>
        <c:crossBetween val="between"/>
      </c:valAx>
      <c:spPr>
        <a:noFill/>
        <a:ln w="407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0.15921345793655162"/>
          <c:w val="0.99609881244352649"/>
          <c:h val="0.658458589921340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31C7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Dez 19</c:v>
                </c:pt>
                <c:pt idx="1">
                  <c:v>Dez 20*</c:v>
                </c:pt>
                <c:pt idx="2">
                  <c:v>SREP 2020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0.12220798990789219</c:v>
                </c:pt>
                <c:pt idx="1">
                  <c:v>0.12199969209546142</c:v>
                </c:pt>
                <c:pt idx="2">
                  <c:v>8.8286249999999997E-2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E4-42D8-B00C-83A6B06867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E4-42D8-B00C-83A6B068672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DE4-42D8-B00C-83A6B068672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DE4-42D8-B00C-83A6B068672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DE4-42D8-B00C-83A6B0686729}"/>
              </c:ext>
            </c:extLst>
          </c:dPt>
          <c:cat>
            <c:strRef>
              <c:f>Sheet1!$A$2:$A$4</c:f>
              <c:strCache>
                <c:ptCount val="3"/>
                <c:pt idx="0">
                  <c:v>Dez 19</c:v>
                </c:pt>
                <c:pt idx="1">
                  <c:v>Dez 20*</c:v>
                </c:pt>
                <c:pt idx="2">
                  <c:v>SREP 2020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3.4076141046151476E-2</c:v>
                </c:pt>
                <c:pt idx="1">
                  <c:v>3.3707237167746859E-2</c:v>
                </c:pt>
                <c:pt idx="2">
                  <c:v>4.4843750000000002E-2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DE4-42D8-B00C-83A6B06867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F7DBE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Dez 19</c:v>
                </c:pt>
                <c:pt idx="1">
                  <c:v>Dez 20*</c:v>
                </c:pt>
                <c:pt idx="2">
                  <c:v>SREP 2020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0.15628413095404367</c:v>
                </c:pt>
                <c:pt idx="1">
                  <c:v>0.15570692926320828</c:v>
                </c:pt>
                <c:pt idx="2">
                  <c:v>0.13313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E4-42D8-B00C-83A6B0686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100"/>
        <c:axId val="303814912"/>
        <c:axId val="303370240"/>
      </c:barChart>
      <c:catAx>
        <c:axId val="3038149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 rot="0"/>
          <a:lstStyle/>
          <a:p>
            <a:pPr>
              <a:defRPr sz="800"/>
            </a:pPr>
            <a:endParaRPr lang="en-US"/>
          </a:p>
        </c:txPr>
        <c:crossAx val="303370240"/>
        <c:crosses val="autoZero"/>
        <c:auto val="1"/>
        <c:lblAlgn val="ctr"/>
        <c:lblOffset val="100"/>
        <c:noMultiLvlLbl val="0"/>
      </c:catAx>
      <c:valAx>
        <c:axId val="303370240"/>
        <c:scaling>
          <c:orientation val="minMax"/>
          <c:max val="0.17"/>
          <c:min val="0"/>
        </c:scaling>
        <c:delete val="0"/>
        <c:axPos val="l"/>
        <c:numFmt formatCode="0.0%" sourceLinked="1"/>
        <c:majorTickMark val="none"/>
        <c:minorTickMark val="none"/>
        <c:tickLblPos val="none"/>
        <c:spPr>
          <a:ln>
            <a:noFill/>
          </a:ln>
        </c:spPr>
        <c:crossAx val="303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518054107423981"/>
          <c:w val="1"/>
          <c:h val="0.6291244919844369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31C79"/>
            </a:solidFill>
            <a:ln w="40780">
              <a:noFill/>
            </a:ln>
          </c:spPr>
          <c:invertIfNegative val="0"/>
          <c:dLbls>
            <c:dLbl>
              <c:idx val="0"/>
              <c:layout>
                <c:manualLayout>
                  <c:x val="-1.3177268213621265E-2"/>
                  <c:y val="-0.3102892603260380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36237565409035"/>
                      <c:h val="0.1773631160096930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0D0-4B62-B732-A98B54683F93}"/>
                </c:ext>
              </c:extLst>
            </c:dLbl>
            <c:dLbl>
              <c:idx val="1"/>
              <c:layout>
                <c:manualLayout>
                  <c:x val="5.6456959998671848E-3"/>
                  <c:y val="-0.3173558672237398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700" b="1">
                      <a:solidFill>
                        <a:schemeClr val="tx1"/>
                      </a:solidFill>
                      <a:latin typeface="+mj-lt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964240466597424"/>
                      <c:h val="0.126731061642579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0D0-4B62-B732-A98B54683F9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Sheet1!$B$2:$H$2</c:f>
              <c:numCache>
                <c:formatCode>#,##0.0</c:formatCode>
                <c:ptCount val="2"/>
                <c:pt idx="0">
                  <c:v>1168.91308976</c:v>
                </c:pt>
                <c:pt idx="1">
                  <c:v>1186.2452501800005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A-44E2-ADE5-B884D46CD22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PPP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4078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 w="40780">
                <a:noFill/>
              </a:ln>
            </c:spPr>
            <c:extLst>
              <c:ext xmlns:c16="http://schemas.microsoft.com/office/drawing/2014/chart" uri="{C3380CC4-5D6E-409C-BE32-E72D297353CC}">
                <c16:uniqueId val="{00000002-73FA-44E2-ADE5-B884D46CD2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>
                    <a:solidFill>
                      <a:srgbClr val="3F4A50"/>
                    </a:solidFill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Sheet1!$B$1:$H$1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73FA-44E2-ADE5-B884D46CD225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FF"/>
            </a:solidFill>
            <a:ln w="40780">
              <a:noFill/>
            </a:ln>
          </c:spPr>
          <c:invertIfNegative val="0"/>
          <c:dLbls>
            <c:numFmt formatCode="#,##0.0" sourceLinked="0"/>
            <c:spPr>
              <a:noFill/>
              <a:ln w="4078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73FA-44E2-ADE5-B884D46CD2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394705152"/>
        <c:axId val="394985472"/>
      </c:barChart>
      <c:lineChart>
        <c:grouping val="standard"/>
        <c:varyColors val="0"/>
        <c:ser>
          <c:idx val="3"/>
          <c:order val="3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Sheet1!$B$1:$H$1</c:f>
              <c:strCache>
                <c:ptCount val="2"/>
                <c:pt idx="0">
                  <c:v>2019</c:v>
                </c:pt>
                <c:pt idx="1">
                  <c:v>2020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FA-44E2-ADE5-B884D46CD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4705152"/>
        <c:axId val="394985472"/>
      </c:lineChart>
      <c:catAx>
        <c:axId val="39470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rgbClr val="3F4A50"/>
            </a:solidFill>
          </a:ln>
        </c:spPr>
        <c:txPr>
          <a:bodyPr rot="0" vert="horz"/>
          <a:lstStyle/>
          <a:p>
            <a:pPr>
              <a:defRPr sz="800" b="0"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  <c:crossAx val="394985472"/>
        <c:crosses val="autoZero"/>
        <c:auto val="1"/>
        <c:lblAlgn val="ctr"/>
        <c:lblOffset val="60"/>
        <c:tickLblSkip val="1"/>
        <c:tickMarkSkip val="1"/>
        <c:noMultiLvlLbl val="0"/>
      </c:catAx>
      <c:valAx>
        <c:axId val="394985472"/>
        <c:scaling>
          <c:orientation val="minMax"/>
          <c:max val="1400"/>
          <c:min val="0"/>
        </c:scaling>
        <c:delete val="1"/>
        <c:axPos val="l"/>
        <c:numFmt formatCode="#,##0.0" sourceLinked="0"/>
        <c:majorTickMark val="out"/>
        <c:minorTickMark val="none"/>
        <c:tickLblPos val="nextTo"/>
        <c:crossAx val="394705152"/>
        <c:crosses val="autoZero"/>
        <c:crossBetween val="between"/>
      </c:valAx>
      <c:spPr>
        <a:noFill/>
        <a:ln w="407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82748361078476462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NPL&gt;90d</c:v>
                </c:pt>
              </c:strCache>
            </c:strRef>
          </c:tx>
          <c:spPr>
            <a:solidFill>
              <a:srgbClr val="E31C79"/>
            </a:solidFill>
            <a:ln w="40780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accent3"/>
                    </a:solidFill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2"/>
                <c:pt idx="0">
                  <c:v>Dez 19</c:v>
                </c:pt>
                <c:pt idx="1">
                  <c:v>Dez 20</c:v>
                </c:pt>
              </c:strCache>
            </c:strRef>
          </c:cat>
          <c:val>
            <c:numRef>
              <c:f>Sheet1!$B$2:$G$2</c:f>
              <c:numCache>
                <c:formatCode>#,##0.0</c:formatCode>
                <c:ptCount val="2"/>
                <c:pt idx="0">
                  <c:v>1.6894161699403301</c:v>
                </c:pt>
                <c:pt idx="1">
                  <c:v>1.2545216743300003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C-4F75-8D8A-F371C5A5645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Outros NPE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 w="40780">
              <a:noFill/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+mn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2"/>
                <c:pt idx="0">
                  <c:v>Dez 19</c:v>
                </c:pt>
                <c:pt idx="1">
                  <c:v>Dez 20</c:v>
                </c:pt>
              </c:strCache>
            </c:strRef>
          </c:cat>
          <c:val>
            <c:numRef>
              <c:f>Sheet1!$B$3:$G$3</c:f>
              <c:numCache>
                <c:formatCode>#,##0.0</c:formatCode>
                <c:ptCount val="2"/>
                <c:pt idx="0">
                  <c:v>1.5567499118120343</c:v>
                </c:pt>
                <c:pt idx="1">
                  <c:v>1.1088461115795425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9C-4F75-8D8A-F371C5A5645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99FF"/>
            </a:solidFill>
            <a:ln w="40780">
              <a:noFill/>
            </a:ln>
          </c:spPr>
          <c:invertIfNegative val="0"/>
          <c:dLbls>
            <c:numFmt formatCode="#,##0.0" sourceLinked="0"/>
            <c:spPr>
              <a:noFill/>
              <a:ln w="40780">
                <a:noFill/>
              </a:ln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2"/>
                <c:pt idx="0">
                  <c:v>Dez 19</c:v>
                </c:pt>
                <c:pt idx="1">
                  <c:v>Dez 20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3B9C-4F75-8D8A-F371C5A564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100"/>
        <c:axId val="354099200"/>
        <c:axId val="354100736"/>
      </c:barChart>
      <c:lineChart>
        <c:grouping val="standar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+mn-lt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2"/>
                <c:pt idx="0">
                  <c:v>Dez 19</c:v>
                </c:pt>
                <c:pt idx="1">
                  <c:v>Dez 20</c:v>
                </c:pt>
              </c:strCache>
            </c:strRef>
          </c:cat>
          <c:val>
            <c:numRef>
              <c:f>Sheet1!$B$5:$G$5</c:f>
              <c:numCache>
                <c:formatCode>#,##0.0</c:formatCode>
                <c:ptCount val="2"/>
                <c:pt idx="0">
                  <c:v>3.2461660817523645</c:v>
                </c:pt>
                <c:pt idx="1">
                  <c:v>2.363367785909543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B9C-4F75-8D8A-F371C5A564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4099200"/>
        <c:axId val="354100736"/>
      </c:lineChart>
      <c:catAx>
        <c:axId val="3540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 sz="800" b="0"/>
            </a:pPr>
            <a:endParaRPr lang="en-US"/>
          </a:p>
        </c:txPr>
        <c:crossAx val="354100736"/>
        <c:crosses val="autoZero"/>
        <c:auto val="1"/>
        <c:lblAlgn val="ctr"/>
        <c:lblOffset val="60"/>
        <c:tickLblSkip val="1"/>
        <c:tickMarkSkip val="1"/>
        <c:noMultiLvlLbl val="0"/>
      </c:catAx>
      <c:valAx>
        <c:axId val="354100736"/>
        <c:scaling>
          <c:orientation val="minMax"/>
          <c:max val="8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354099200"/>
        <c:crosses val="autoZero"/>
        <c:crossBetween val="between"/>
      </c:valAx>
      <c:spPr>
        <a:noFill/>
        <a:ln w="4078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0" i="0" u="none" strike="noStrike" baseline="0">
          <a:solidFill>
            <a:schemeClr val="tx1"/>
          </a:solidFill>
          <a:latin typeface="Trebuchet MS"/>
          <a:ea typeface="Trebuchet MS"/>
          <a:cs typeface="Trebuchet MS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83086306584024E-2"/>
          <c:y val="5.9694196502014116E-2"/>
          <c:w val="0.9102151455501083"/>
          <c:h val="0.80805602452034198"/>
        </c:manualLayout>
      </c:layout>
      <c:areaChart>
        <c:grouping val="standard"/>
        <c:varyColors val="0"/>
        <c:ser>
          <c:idx val="1"/>
          <c:order val="1"/>
          <c:spPr>
            <a:solidFill>
              <a:schemeClr val="bg1">
                <a:lumMod val="85000"/>
              </a:schemeClr>
            </a:solidFill>
          </c:spPr>
          <c:cat>
            <c:numRef>
              <c:f>Folha1!$A$513:$A$769</c:f>
              <c:numCache>
                <c:formatCode>[$-816]mmm/yy;@</c:formatCode>
                <c:ptCount val="25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43850</c:v>
                </c:pt>
                <c:pt idx="13">
                  <c:v>43851</c:v>
                </c:pt>
                <c:pt idx="14">
                  <c:v>43852</c:v>
                </c:pt>
                <c:pt idx="15">
                  <c:v>43853</c:v>
                </c:pt>
                <c:pt idx="16">
                  <c:v>43854</c:v>
                </c:pt>
                <c:pt idx="17">
                  <c:v>43857</c:v>
                </c:pt>
                <c:pt idx="18">
                  <c:v>43858</c:v>
                </c:pt>
                <c:pt idx="19">
                  <c:v>43859</c:v>
                </c:pt>
                <c:pt idx="20">
                  <c:v>43860</c:v>
                </c:pt>
                <c:pt idx="21">
                  <c:v>43861</c:v>
                </c:pt>
                <c:pt idx="22">
                  <c:v>43864</c:v>
                </c:pt>
                <c:pt idx="23">
                  <c:v>43865</c:v>
                </c:pt>
                <c:pt idx="24">
                  <c:v>43866</c:v>
                </c:pt>
                <c:pt idx="25">
                  <c:v>43867</c:v>
                </c:pt>
                <c:pt idx="26">
                  <c:v>43868</c:v>
                </c:pt>
                <c:pt idx="27">
                  <c:v>43871</c:v>
                </c:pt>
                <c:pt idx="28">
                  <c:v>43872</c:v>
                </c:pt>
                <c:pt idx="29">
                  <c:v>43873</c:v>
                </c:pt>
                <c:pt idx="30">
                  <c:v>43874</c:v>
                </c:pt>
                <c:pt idx="31">
                  <c:v>43875</c:v>
                </c:pt>
                <c:pt idx="32">
                  <c:v>43878</c:v>
                </c:pt>
                <c:pt idx="33">
                  <c:v>43879</c:v>
                </c:pt>
                <c:pt idx="34">
                  <c:v>43880</c:v>
                </c:pt>
                <c:pt idx="35">
                  <c:v>43881</c:v>
                </c:pt>
                <c:pt idx="36">
                  <c:v>43882</c:v>
                </c:pt>
                <c:pt idx="37">
                  <c:v>43885</c:v>
                </c:pt>
                <c:pt idx="38">
                  <c:v>43886</c:v>
                </c:pt>
                <c:pt idx="39">
                  <c:v>43887</c:v>
                </c:pt>
                <c:pt idx="40">
                  <c:v>43888</c:v>
                </c:pt>
                <c:pt idx="41">
                  <c:v>43889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43906</c:v>
                </c:pt>
                <c:pt idx="53">
                  <c:v>43907</c:v>
                </c:pt>
                <c:pt idx="54">
                  <c:v>43908</c:v>
                </c:pt>
                <c:pt idx="55">
                  <c:v>43909</c:v>
                </c:pt>
                <c:pt idx="56">
                  <c:v>43910</c:v>
                </c:pt>
                <c:pt idx="57">
                  <c:v>43913</c:v>
                </c:pt>
                <c:pt idx="58">
                  <c:v>43914</c:v>
                </c:pt>
                <c:pt idx="59">
                  <c:v>43915</c:v>
                </c:pt>
                <c:pt idx="60">
                  <c:v>43916</c:v>
                </c:pt>
                <c:pt idx="61">
                  <c:v>43917</c:v>
                </c:pt>
                <c:pt idx="62">
                  <c:v>43920</c:v>
                </c:pt>
                <c:pt idx="63">
                  <c:v>43921</c:v>
                </c:pt>
                <c:pt idx="64" formatCode="yyyy\-mm\-dd;@">
                  <c:v>43922</c:v>
                </c:pt>
                <c:pt idx="65" formatCode="yyyy\-mm\-dd;@">
                  <c:v>43923</c:v>
                </c:pt>
                <c:pt idx="66" formatCode="yyyy\-mm\-dd;@">
                  <c:v>43924</c:v>
                </c:pt>
                <c:pt idx="67" formatCode="yyyy\-mm\-dd;@">
                  <c:v>43927</c:v>
                </c:pt>
                <c:pt idx="68" formatCode="yyyy\-mm\-dd;@">
                  <c:v>43928</c:v>
                </c:pt>
                <c:pt idx="69" formatCode="yyyy\-mm\-dd;@">
                  <c:v>43929</c:v>
                </c:pt>
                <c:pt idx="70" formatCode="yyyy\-mm\-dd;@">
                  <c:v>43930</c:v>
                </c:pt>
                <c:pt idx="71" formatCode="yyyy\-mm\-dd;@">
                  <c:v>43935</c:v>
                </c:pt>
                <c:pt idx="72" formatCode="yyyy\-mm\-dd;@">
                  <c:v>43936</c:v>
                </c:pt>
                <c:pt idx="73" formatCode="yyyy\-mm\-dd;@">
                  <c:v>43937</c:v>
                </c:pt>
                <c:pt idx="74" formatCode="yyyy\-mm\-dd;@">
                  <c:v>43938</c:v>
                </c:pt>
                <c:pt idx="75" formatCode="yyyy\-mm\-dd;@">
                  <c:v>43941</c:v>
                </c:pt>
                <c:pt idx="76" formatCode="yyyy\-mm\-dd;@">
                  <c:v>43942</c:v>
                </c:pt>
                <c:pt idx="77" formatCode="yyyy\-mm\-dd;@">
                  <c:v>43943</c:v>
                </c:pt>
                <c:pt idx="78" formatCode="yyyy\-mm\-dd;@">
                  <c:v>43944</c:v>
                </c:pt>
                <c:pt idx="79" formatCode="yyyy\-mm\-dd;@">
                  <c:v>43945</c:v>
                </c:pt>
                <c:pt idx="80" formatCode="yyyy\-mm\-dd;@">
                  <c:v>43948</c:v>
                </c:pt>
                <c:pt idx="81" formatCode="yyyy\-mm\-dd;@">
                  <c:v>43949</c:v>
                </c:pt>
                <c:pt idx="82" formatCode="yyyy\-mm\-dd;@">
                  <c:v>43950</c:v>
                </c:pt>
                <c:pt idx="83" formatCode="yyyy\-mm\-dd;@">
                  <c:v>43951</c:v>
                </c:pt>
                <c:pt idx="84" formatCode="yyyy\-mm\-dd;@">
                  <c:v>43955</c:v>
                </c:pt>
                <c:pt idx="85" formatCode="yyyy\-mm\-dd;@">
                  <c:v>43956</c:v>
                </c:pt>
                <c:pt idx="86" formatCode="yyyy\-mm\-dd;@">
                  <c:v>43957</c:v>
                </c:pt>
                <c:pt idx="87" formatCode="yyyy\-mm\-dd;@">
                  <c:v>43958</c:v>
                </c:pt>
                <c:pt idx="88" formatCode="yyyy\-mm\-dd;@">
                  <c:v>43959</c:v>
                </c:pt>
                <c:pt idx="89" formatCode="yyyy\-mm\-dd;@">
                  <c:v>43962</c:v>
                </c:pt>
                <c:pt idx="90" formatCode="yyyy\-mm\-dd;@">
                  <c:v>43963</c:v>
                </c:pt>
                <c:pt idx="91" formatCode="yyyy\-mm\-dd;@">
                  <c:v>43964</c:v>
                </c:pt>
                <c:pt idx="92" formatCode="yyyy\-mm\-dd;@">
                  <c:v>43965</c:v>
                </c:pt>
                <c:pt idx="93" formatCode="yyyy\-mm\-dd;@">
                  <c:v>43966</c:v>
                </c:pt>
                <c:pt idx="94" formatCode="yyyy\-mm\-dd;@">
                  <c:v>43969</c:v>
                </c:pt>
                <c:pt idx="95" formatCode="yyyy\-mm\-dd;@">
                  <c:v>43970</c:v>
                </c:pt>
                <c:pt idx="96" formatCode="yyyy\-mm\-dd;@">
                  <c:v>43971</c:v>
                </c:pt>
                <c:pt idx="97" formatCode="yyyy\-mm\-dd;@">
                  <c:v>43972</c:v>
                </c:pt>
                <c:pt idx="98" formatCode="yyyy\-mm\-dd;@">
                  <c:v>43973</c:v>
                </c:pt>
                <c:pt idx="99" formatCode="yyyy\-mm\-dd;@">
                  <c:v>43976</c:v>
                </c:pt>
                <c:pt idx="100" formatCode="yyyy\-mm\-dd;@">
                  <c:v>43977</c:v>
                </c:pt>
                <c:pt idx="101" formatCode="yyyy\-mm\-dd;@">
                  <c:v>43978</c:v>
                </c:pt>
                <c:pt idx="102" formatCode="yyyy\-mm\-dd;@">
                  <c:v>43979</c:v>
                </c:pt>
                <c:pt idx="103" formatCode="yyyy\-mm\-dd;@">
                  <c:v>43980</c:v>
                </c:pt>
                <c:pt idx="104" formatCode="yyyy\-mm\-dd;@">
                  <c:v>43983</c:v>
                </c:pt>
                <c:pt idx="105" formatCode="yyyy\-mm\-dd;@">
                  <c:v>43984</c:v>
                </c:pt>
                <c:pt idx="106" formatCode="yyyy\-mm\-dd;@">
                  <c:v>43985</c:v>
                </c:pt>
                <c:pt idx="107" formatCode="yyyy\-mm\-dd;@">
                  <c:v>43986</c:v>
                </c:pt>
                <c:pt idx="108" formatCode="yyyy\-mm\-dd;@">
                  <c:v>43987</c:v>
                </c:pt>
                <c:pt idx="109" formatCode="yyyy\-mm\-dd;@">
                  <c:v>43990</c:v>
                </c:pt>
                <c:pt idx="110" formatCode="yyyy\-mm\-dd;@">
                  <c:v>43991</c:v>
                </c:pt>
                <c:pt idx="111" formatCode="yyyy\-mm\-dd;@">
                  <c:v>43992</c:v>
                </c:pt>
                <c:pt idx="112" formatCode="yyyy\-mm\-dd;@">
                  <c:v>43993</c:v>
                </c:pt>
                <c:pt idx="113" formatCode="yyyy\-mm\-dd;@">
                  <c:v>43994</c:v>
                </c:pt>
                <c:pt idx="114" formatCode="yyyy\-mm\-dd;@">
                  <c:v>43997</c:v>
                </c:pt>
                <c:pt idx="115" formatCode="yyyy\-mm\-dd;@">
                  <c:v>43998</c:v>
                </c:pt>
                <c:pt idx="116" formatCode="yyyy\-mm\-dd;@">
                  <c:v>43999</c:v>
                </c:pt>
                <c:pt idx="117" formatCode="yyyy\-mm\-dd;@">
                  <c:v>44000</c:v>
                </c:pt>
                <c:pt idx="118" formatCode="yyyy\-mm\-dd;@">
                  <c:v>44001</c:v>
                </c:pt>
                <c:pt idx="119" formatCode="yyyy\-mm\-dd;@">
                  <c:v>44004</c:v>
                </c:pt>
                <c:pt idx="120" formatCode="yyyy\-mm\-dd;@">
                  <c:v>44005</c:v>
                </c:pt>
                <c:pt idx="121" formatCode="yyyy\-mm\-dd;@">
                  <c:v>44006</c:v>
                </c:pt>
                <c:pt idx="122" formatCode="yyyy\-mm\-dd;@">
                  <c:v>44007</c:v>
                </c:pt>
                <c:pt idx="123" formatCode="yyyy\-mm\-dd;@">
                  <c:v>44008</c:v>
                </c:pt>
                <c:pt idx="124" formatCode="yyyy\-mm\-dd;@">
                  <c:v>44011</c:v>
                </c:pt>
                <c:pt idx="125" formatCode="yyyy\-mm\-dd;@">
                  <c:v>44012</c:v>
                </c:pt>
                <c:pt idx="126" formatCode="yyyy\-mm\-dd;@">
                  <c:v>44013</c:v>
                </c:pt>
                <c:pt idx="127" formatCode="yyyy\-mm\-dd;@">
                  <c:v>44014</c:v>
                </c:pt>
                <c:pt idx="128" formatCode="yyyy\-mm\-dd;@">
                  <c:v>44015</c:v>
                </c:pt>
                <c:pt idx="129" formatCode="yyyy\-mm\-dd;@">
                  <c:v>44018</c:v>
                </c:pt>
                <c:pt idx="130" formatCode="yyyy\-mm\-dd;@">
                  <c:v>44019</c:v>
                </c:pt>
                <c:pt idx="131" formatCode="yyyy\-mm\-dd;@">
                  <c:v>44020</c:v>
                </c:pt>
                <c:pt idx="132" formatCode="yyyy\-mm\-dd;@">
                  <c:v>44021</c:v>
                </c:pt>
                <c:pt idx="133" formatCode="yyyy\-mm\-dd;@">
                  <c:v>44022</c:v>
                </c:pt>
                <c:pt idx="134" formatCode="yyyy\-mm\-dd;@">
                  <c:v>44025</c:v>
                </c:pt>
                <c:pt idx="135" formatCode="yyyy\-mm\-dd;@">
                  <c:v>44026</c:v>
                </c:pt>
                <c:pt idx="136" formatCode="yyyy\-mm\-dd;@">
                  <c:v>44027</c:v>
                </c:pt>
                <c:pt idx="137" formatCode="yyyy\-mm\-dd;@">
                  <c:v>44028</c:v>
                </c:pt>
                <c:pt idx="138" formatCode="yyyy\-mm\-dd;@">
                  <c:v>44029</c:v>
                </c:pt>
                <c:pt idx="139" formatCode="yyyy\-mm\-dd;@">
                  <c:v>44032</c:v>
                </c:pt>
                <c:pt idx="140" formatCode="yyyy\-mm\-dd;@">
                  <c:v>44033</c:v>
                </c:pt>
                <c:pt idx="141" formatCode="yyyy\-mm\-dd;@">
                  <c:v>44034</c:v>
                </c:pt>
                <c:pt idx="142" formatCode="yyyy\-mm\-dd;@">
                  <c:v>44035</c:v>
                </c:pt>
                <c:pt idx="143" formatCode="yyyy\-mm\-dd;@">
                  <c:v>44036</c:v>
                </c:pt>
                <c:pt idx="144" formatCode="yyyy\-mm\-dd;@">
                  <c:v>44039</c:v>
                </c:pt>
                <c:pt idx="145" formatCode="yyyy\-mm\-dd;@">
                  <c:v>44040</c:v>
                </c:pt>
                <c:pt idx="146" formatCode="yyyy\-mm\-dd;@">
                  <c:v>44041</c:v>
                </c:pt>
                <c:pt idx="147" formatCode="yyyy\-mm\-dd;@">
                  <c:v>44042</c:v>
                </c:pt>
                <c:pt idx="148" formatCode="yyyy\-mm\-dd;@">
                  <c:v>44043</c:v>
                </c:pt>
                <c:pt idx="149" formatCode="yyyy\-mm\-dd;@">
                  <c:v>44046</c:v>
                </c:pt>
                <c:pt idx="150" formatCode="yyyy\-mm\-dd;@">
                  <c:v>44047</c:v>
                </c:pt>
                <c:pt idx="151" formatCode="yyyy\-mm\-dd;@">
                  <c:v>44048</c:v>
                </c:pt>
                <c:pt idx="152" formatCode="yyyy\-mm\-dd;@">
                  <c:v>44049</c:v>
                </c:pt>
                <c:pt idx="153" formatCode="yyyy\-mm\-dd;@">
                  <c:v>44050</c:v>
                </c:pt>
                <c:pt idx="154" formatCode="yyyy\-mm\-dd;@">
                  <c:v>44053</c:v>
                </c:pt>
                <c:pt idx="155" formatCode="yyyy\-mm\-dd;@">
                  <c:v>44054</c:v>
                </c:pt>
                <c:pt idx="156" formatCode="yyyy\-mm\-dd;@">
                  <c:v>44055</c:v>
                </c:pt>
                <c:pt idx="157" formatCode="yyyy\-mm\-dd;@">
                  <c:v>44056</c:v>
                </c:pt>
                <c:pt idx="158" formatCode="yyyy\-mm\-dd;@">
                  <c:v>44057</c:v>
                </c:pt>
                <c:pt idx="159" formatCode="yyyy\-mm\-dd;@">
                  <c:v>44060</c:v>
                </c:pt>
                <c:pt idx="160" formatCode="yyyy\-mm\-dd;@">
                  <c:v>44061</c:v>
                </c:pt>
                <c:pt idx="161" formatCode="yyyy\-mm\-dd;@">
                  <c:v>44062</c:v>
                </c:pt>
                <c:pt idx="162" formatCode="yyyy\-mm\-dd;@">
                  <c:v>44063</c:v>
                </c:pt>
                <c:pt idx="163" formatCode="yyyy\-mm\-dd;@">
                  <c:v>44064</c:v>
                </c:pt>
                <c:pt idx="164" formatCode="yyyy\-mm\-dd;@">
                  <c:v>44067</c:v>
                </c:pt>
                <c:pt idx="165" formatCode="yyyy\-mm\-dd;@">
                  <c:v>44068</c:v>
                </c:pt>
                <c:pt idx="166" formatCode="yyyy\-mm\-dd;@">
                  <c:v>44069</c:v>
                </c:pt>
                <c:pt idx="167" formatCode="yyyy\-mm\-dd;@">
                  <c:v>44070</c:v>
                </c:pt>
                <c:pt idx="168" formatCode="yyyy\-mm\-dd;@">
                  <c:v>44071</c:v>
                </c:pt>
                <c:pt idx="169" formatCode="yyyy\-mm\-dd;@">
                  <c:v>44074</c:v>
                </c:pt>
                <c:pt idx="170" formatCode="yyyy\-mm\-dd;@">
                  <c:v>44075</c:v>
                </c:pt>
                <c:pt idx="171" formatCode="yyyy\-mm\-dd;@">
                  <c:v>44076</c:v>
                </c:pt>
                <c:pt idx="172" formatCode="yyyy\-mm\-dd;@">
                  <c:v>44077</c:v>
                </c:pt>
                <c:pt idx="173" formatCode="yyyy\-mm\-dd;@">
                  <c:v>44078</c:v>
                </c:pt>
                <c:pt idx="174" formatCode="yyyy\-mm\-dd;@">
                  <c:v>44081</c:v>
                </c:pt>
                <c:pt idx="175" formatCode="yyyy\-mm\-dd;@">
                  <c:v>44082</c:v>
                </c:pt>
                <c:pt idx="176" formatCode="yyyy\-mm\-dd;@">
                  <c:v>44083</c:v>
                </c:pt>
                <c:pt idx="177" formatCode="yyyy\-mm\-dd;@">
                  <c:v>44084</c:v>
                </c:pt>
                <c:pt idx="178" formatCode="yyyy\-mm\-dd;@">
                  <c:v>44085</c:v>
                </c:pt>
                <c:pt idx="179" formatCode="yyyy\-mm\-dd;@">
                  <c:v>44088</c:v>
                </c:pt>
                <c:pt idx="180" formatCode="yyyy\-mm\-dd;@">
                  <c:v>44089</c:v>
                </c:pt>
                <c:pt idx="181" formatCode="yyyy\-mm\-dd;@">
                  <c:v>44090</c:v>
                </c:pt>
                <c:pt idx="182" formatCode="yyyy\-mm\-dd;@">
                  <c:v>44091</c:v>
                </c:pt>
                <c:pt idx="183" formatCode="yyyy\-mm\-dd;@">
                  <c:v>44092</c:v>
                </c:pt>
                <c:pt idx="184" formatCode="yyyy\-mm\-dd;@">
                  <c:v>44095</c:v>
                </c:pt>
                <c:pt idx="185" formatCode="yyyy\-mm\-dd;@">
                  <c:v>44096</c:v>
                </c:pt>
                <c:pt idx="186" formatCode="yyyy\-mm\-dd;@">
                  <c:v>44097</c:v>
                </c:pt>
                <c:pt idx="187" formatCode="yyyy\-mm\-dd;@">
                  <c:v>44098</c:v>
                </c:pt>
                <c:pt idx="188" formatCode="yyyy\-mm\-dd;@">
                  <c:v>44099</c:v>
                </c:pt>
                <c:pt idx="189" formatCode="yyyy\-mm\-dd;@">
                  <c:v>44102</c:v>
                </c:pt>
                <c:pt idx="190" formatCode="yyyy\-mm\-dd;@">
                  <c:v>44103</c:v>
                </c:pt>
                <c:pt idx="191" formatCode="yyyy\-mm\-dd;@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44109</c:v>
                </c:pt>
                <c:pt idx="195">
                  <c:v>44110</c:v>
                </c:pt>
                <c:pt idx="196">
                  <c:v>44111</c:v>
                </c:pt>
                <c:pt idx="197">
                  <c:v>44112</c:v>
                </c:pt>
                <c:pt idx="198">
                  <c:v>44113</c:v>
                </c:pt>
                <c:pt idx="199">
                  <c:v>44116</c:v>
                </c:pt>
                <c:pt idx="200">
                  <c:v>44117</c:v>
                </c:pt>
                <c:pt idx="201">
                  <c:v>44118</c:v>
                </c:pt>
                <c:pt idx="202">
                  <c:v>44119</c:v>
                </c:pt>
                <c:pt idx="203">
                  <c:v>44120</c:v>
                </c:pt>
                <c:pt idx="204">
                  <c:v>44123</c:v>
                </c:pt>
                <c:pt idx="205">
                  <c:v>44124</c:v>
                </c:pt>
                <c:pt idx="206">
                  <c:v>44125</c:v>
                </c:pt>
                <c:pt idx="207">
                  <c:v>44126</c:v>
                </c:pt>
                <c:pt idx="208">
                  <c:v>44127</c:v>
                </c:pt>
                <c:pt idx="209">
                  <c:v>44130</c:v>
                </c:pt>
                <c:pt idx="210">
                  <c:v>44131</c:v>
                </c:pt>
                <c:pt idx="211">
                  <c:v>44132</c:v>
                </c:pt>
                <c:pt idx="212">
                  <c:v>44133</c:v>
                </c:pt>
                <c:pt idx="213">
                  <c:v>44134</c:v>
                </c:pt>
                <c:pt idx="214">
                  <c:v>44137</c:v>
                </c:pt>
                <c:pt idx="215">
                  <c:v>44138</c:v>
                </c:pt>
                <c:pt idx="216">
                  <c:v>44139</c:v>
                </c:pt>
                <c:pt idx="217">
                  <c:v>44140</c:v>
                </c:pt>
                <c:pt idx="218">
                  <c:v>44141</c:v>
                </c:pt>
                <c:pt idx="219">
                  <c:v>44144</c:v>
                </c:pt>
                <c:pt idx="220">
                  <c:v>44145</c:v>
                </c:pt>
                <c:pt idx="221">
                  <c:v>44146</c:v>
                </c:pt>
                <c:pt idx="222">
                  <c:v>44147</c:v>
                </c:pt>
                <c:pt idx="223">
                  <c:v>44148</c:v>
                </c:pt>
                <c:pt idx="224">
                  <c:v>44151</c:v>
                </c:pt>
                <c:pt idx="225">
                  <c:v>44152</c:v>
                </c:pt>
                <c:pt idx="226">
                  <c:v>44153</c:v>
                </c:pt>
                <c:pt idx="227">
                  <c:v>44154</c:v>
                </c:pt>
                <c:pt idx="228">
                  <c:v>44155</c:v>
                </c:pt>
                <c:pt idx="229">
                  <c:v>44158</c:v>
                </c:pt>
                <c:pt idx="230">
                  <c:v>44159</c:v>
                </c:pt>
                <c:pt idx="231">
                  <c:v>44160</c:v>
                </c:pt>
                <c:pt idx="232">
                  <c:v>44161</c:v>
                </c:pt>
                <c:pt idx="233">
                  <c:v>44162</c:v>
                </c:pt>
                <c:pt idx="234">
                  <c:v>44165</c:v>
                </c:pt>
                <c:pt idx="235">
                  <c:v>44166</c:v>
                </c:pt>
                <c:pt idx="236">
                  <c:v>44167</c:v>
                </c:pt>
                <c:pt idx="237">
                  <c:v>44168</c:v>
                </c:pt>
                <c:pt idx="238">
                  <c:v>44169</c:v>
                </c:pt>
                <c:pt idx="239">
                  <c:v>44172</c:v>
                </c:pt>
                <c:pt idx="240">
                  <c:v>44173</c:v>
                </c:pt>
                <c:pt idx="241">
                  <c:v>44174</c:v>
                </c:pt>
                <c:pt idx="242">
                  <c:v>44175</c:v>
                </c:pt>
                <c:pt idx="243">
                  <c:v>44176</c:v>
                </c:pt>
                <c:pt idx="244">
                  <c:v>44179</c:v>
                </c:pt>
                <c:pt idx="245">
                  <c:v>44180</c:v>
                </c:pt>
                <c:pt idx="246">
                  <c:v>44181</c:v>
                </c:pt>
                <c:pt idx="247">
                  <c:v>44182</c:v>
                </c:pt>
                <c:pt idx="248">
                  <c:v>44183</c:v>
                </c:pt>
                <c:pt idx="249">
                  <c:v>44186</c:v>
                </c:pt>
                <c:pt idx="250">
                  <c:v>44187</c:v>
                </c:pt>
                <c:pt idx="251">
                  <c:v>44188</c:v>
                </c:pt>
                <c:pt idx="252">
                  <c:v>44189</c:v>
                </c:pt>
                <c:pt idx="253">
                  <c:v>44193</c:v>
                </c:pt>
                <c:pt idx="254">
                  <c:v>44194</c:v>
                </c:pt>
                <c:pt idx="255">
                  <c:v>44195</c:v>
                </c:pt>
                <c:pt idx="256">
                  <c:v>44196</c:v>
                </c:pt>
              </c:numCache>
            </c:numRef>
          </c:cat>
          <c:val>
            <c:numRef>
              <c:f>Folha1!$C$513:$C$769</c:f>
              <c:numCache>
                <c:formatCode>#,##0.0</c:formatCode>
                <c:ptCount val="257"/>
                <c:pt idx="0">
                  <c:v>53.774737000000002</c:v>
                </c:pt>
                <c:pt idx="1">
                  <c:v>40.216130999999997</c:v>
                </c:pt>
                <c:pt idx="2">
                  <c:v>42.769267999999997</c:v>
                </c:pt>
                <c:pt idx="3">
                  <c:v>26.005818999999999</c:v>
                </c:pt>
                <c:pt idx="4">
                  <c:v>30.989136999999999</c:v>
                </c:pt>
                <c:pt idx="5">
                  <c:v>25.975853000000001</c:v>
                </c:pt>
                <c:pt idx="6">
                  <c:v>15.505108999999999</c:v>
                </c:pt>
                <c:pt idx="7">
                  <c:v>20.374337000000001</c:v>
                </c:pt>
                <c:pt idx="8">
                  <c:v>22.376069999999999</c:v>
                </c:pt>
                <c:pt idx="9">
                  <c:v>41.632187000000002</c:v>
                </c:pt>
                <c:pt idx="10">
                  <c:v>31.196719000000002</c:v>
                </c:pt>
                <c:pt idx="11">
                  <c:v>29.802638000000002</c:v>
                </c:pt>
                <c:pt idx="12">
                  <c:v>33.614483</c:v>
                </c:pt>
                <c:pt idx="13">
                  <c:v>41.710551000000002</c:v>
                </c:pt>
                <c:pt idx="14">
                  <c:v>28.655007000000001</c:v>
                </c:pt>
                <c:pt idx="15">
                  <c:v>24.789083999999999</c:v>
                </c:pt>
                <c:pt idx="16">
                  <c:v>21.761002000000001</c:v>
                </c:pt>
                <c:pt idx="17">
                  <c:v>40.479351000000001</c:v>
                </c:pt>
                <c:pt idx="18">
                  <c:v>32.866492999999998</c:v>
                </c:pt>
                <c:pt idx="19">
                  <c:v>27.144981999999999</c:v>
                </c:pt>
                <c:pt idx="20">
                  <c:v>32.014713</c:v>
                </c:pt>
                <c:pt idx="21">
                  <c:v>26.762073000000001</c:v>
                </c:pt>
                <c:pt idx="22">
                  <c:v>17.825865</c:v>
                </c:pt>
                <c:pt idx="23">
                  <c:v>33.02176</c:v>
                </c:pt>
                <c:pt idx="24">
                  <c:v>35.951819999999998</c:v>
                </c:pt>
                <c:pt idx="25">
                  <c:v>48.481907999999997</c:v>
                </c:pt>
                <c:pt idx="26">
                  <c:v>20.931972999999999</c:v>
                </c:pt>
                <c:pt idx="27">
                  <c:v>40.684235999999999</c:v>
                </c:pt>
                <c:pt idx="28">
                  <c:v>40.007790999999997</c:v>
                </c:pt>
                <c:pt idx="29">
                  <c:v>21.529382999999999</c:v>
                </c:pt>
                <c:pt idx="30">
                  <c:v>34.208852999999998</c:v>
                </c:pt>
                <c:pt idx="31">
                  <c:v>15.750302</c:v>
                </c:pt>
                <c:pt idx="32">
                  <c:v>10.871529000000001</c:v>
                </c:pt>
                <c:pt idx="33">
                  <c:v>16.883125</c:v>
                </c:pt>
                <c:pt idx="34">
                  <c:v>23.169834999999999</c:v>
                </c:pt>
                <c:pt idx="35">
                  <c:v>28.967997</c:v>
                </c:pt>
                <c:pt idx="36">
                  <c:v>23.838265</c:v>
                </c:pt>
                <c:pt idx="37">
                  <c:v>54.858742999999997</c:v>
                </c:pt>
                <c:pt idx="38">
                  <c:v>55.286434999999997</c:v>
                </c:pt>
                <c:pt idx="39">
                  <c:v>66.229382999999999</c:v>
                </c:pt>
                <c:pt idx="40">
                  <c:v>49.435239000000003</c:v>
                </c:pt>
                <c:pt idx="41">
                  <c:v>71.837896999999998</c:v>
                </c:pt>
                <c:pt idx="42">
                  <c:v>81.470072999999999</c:v>
                </c:pt>
                <c:pt idx="43">
                  <c:v>71.954736999999994</c:v>
                </c:pt>
                <c:pt idx="44">
                  <c:v>42.341141999999998</c:v>
                </c:pt>
                <c:pt idx="45">
                  <c:v>66.170293999999998</c:v>
                </c:pt>
                <c:pt idx="46">
                  <c:v>94.558453</c:v>
                </c:pt>
                <c:pt idx="47">
                  <c:v>133.750294</c:v>
                </c:pt>
                <c:pt idx="48">
                  <c:v>156.19450699999999</c:v>
                </c:pt>
                <c:pt idx="49">
                  <c:v>88.260340999999997</c:v>
                </c:pt>
                <c:pt idx="50">
                  <c:v>133.250201</c:v>
                </c:pt>
                <c:pt idx="51">
                  <c:v>144.962322</c:v>
                </c:pt>
                <c:pt idx="52">
                  <c:v>112.996009</c:v>
                </c:pt>
                <c:pt idx="53">
                  <c:v>122.566384</c:v>
                </c:pt>
                <c:pt idx="54">
                  <c:v>108.669996</c:v>
                </c:pt>
                <c:pt idx="55">
                  <c:v>78.270948000000004</c:v>
                </c:pt>
                <c:pt idx="56">
                  <c:v>97.304468999999997</c:v>
                </c:pt>
                <c:pt idx="57">
                  <c:v>85.365285999999998</c:v>
                </c:pt>
                <c:pt idx="58">
                  <c:v>107.81524400000001</c:v>
                </c:pt>
                <c:pt idx="59">
                  <c:v>128.94192200000001</c:v>
                </c:pt>
                <c:pt idx="60">
                  <c:v>72.094114000000005</c:v>
                </c:pt>
                <c:pt idx="61">
                  <c:v>56.568044999999998</c:v>
                </c:pt>
                <c:pt idx="62">
                  <c:v>55.704402000000002</c:v>
                </c:pt>
                <c:pt idx="63">
                  <c:v>81.528434000000004</c:v>
                </c:pt>
                <c:pt idx="64">
                  <c:v>78</c:v>
                </c:pt>
                <c:pt idx="65">
                  <c:v>128.30000000000001</c:v>
                </c:pt>
                <c:pt idx="66">
                  <c:v>109.3</c:v>
                </c:pt>
                <c:pt idx="67">
                  <c:v>83.4</c:v>
                </c:pt>
                <c:pt idx="68">
                  <c:v>143.19999999999999</c:v>
                </c:pt>
                <c:pt idx="69">
                  <c:v>75.3</c:v>
                </c:pt>
                <c:pt idx="70">
                  <c:v>105.4</c:v>
                </c:pt>
                <c:pt idx="71">
                  <c:v>102.4</c:v>
                </c:pt>
                <c:pt idx="72">
                  <c:v>121.7</c:v>
                </c:pt>
                <c:pt idx="73">
                  <c:v>83.2</c:v>
                </c:pt>
                <c:pt idx="74">
                  <c:v>62.9</c:v>
                </c:pt>
                <c:pt idx="75">
                  <c:v>53.8</c:v>
                </c:pt>
                <c:pt idx="76">
                  <c:v>59.5</c:v>
                </c:pt>
                <c:pt idx="77">
                  <c:v>36.6</c:v>
                </c:pt>
                <c:pt idx="78">
                  <c:v>56.7</c:v>
                </c:pt>
                <c:pt idx="79">
                  <c:v>62.6</c:v>
                </c:pt>
                <c:pt idx="80">
                  <c:v>46.9</c:v>
                </c:pt>
                <c:pt idx="81">
                  <c:v>72.7</c:v>
                </c:pt>
                <c:pt idx="82">
                  <c:v>98.7</c:v>
                </c:pt>
                <c:pt idx="83">
                  <c:v>130.80000000000001</c:v>
                </c:pt>
                <c:pt idx="84">
                  <c:v>59.8</c:v>
                </c:pt>
                <c:pt idx="85">
                  <c:v>77.900000000000006</c:v>
                </c:pt>
                <c:pt idx="86">
                  <c:v>53.9</c:v>
                </c:pt>
                <c:pt idx="87">
                  <c:v>41.5</c:v>
                </c:pt>
                <c:pt idx="88">
                  <c:v>30.7</c:v>
                </c:pt>
                <c:pt idx="89">
                  <c:v>47</c:v>
                </c:pt>
                <c:pt idx="90">
                  <c:v>38.200000000000003</c:v>
                </c:pt>
                <c:pt idx="91">
                  <c:v>73.8</c:v>
                </c:pt>
                <c:pt idx="92">
                  <c:v>89.7</c:v>
                </c:pt>
                <c:pt idx="93">
                  <c:v>57.4</c:v>
                </c:pt>
                <c:pt idx="94">
                  <c:v>70.900000000000006</c:v>
                </c:pt>
                <c:pt idx="95">
                  <c:v>92.9</c:v>
                </c:pt>
                <c:pt idx="96">
                  <c:v>85.7</c:v>
                </c:pt>
                <c:pt idx="97">
                  <c:v>96.4</c:v>
                </c:pt>
                <c:pt idx="98">
                  <c:v>78</c:v>
                </c:pt>
                <c:pt idx="99">
                  <c:v>43.2</c:v>
                </c:pt>
                <c:pt idx="100">
                  <c:v>93.8</c:v>
                </c:pt>
                <c:pt idx="101">
                  <c:v>139.19999999999999</c:v>
                </c:pt>
                <c:pt idx="102">
                  <c:v>108.1</c:v>
                </c:pt>
                <c:pt idx="103">
                  <c:v>94.4</c:v>
                </c:pt>
                <c:pt idx="104">
                  <c:v>56.5</c:v>
                </c:pt>
                <c:pt idx="105">
                  <c:v>148.4</c:v>
                </c:pt>
                <c:pt idx="106">
                  <c:v>170.3</c:v>
                </c:pt>
                <c:pt idx="107">
                  <c:v>93</c:v>
                </c:pt>
                <c:pt idx="108">
                  <c:v>135.69999999999999</c:v>
                </c:pt>
                <c:pt idx="109">
                  <c:v>121.3</c:v>
                </c:pt>
                <c:pt idx="110">
                  <c:v>105.1</c:v>
                </c:pt>
                <c:pt idx="111">
                  <c:v>70.2</c:v>
                </c:pt>
                <c:pt idx="112">
                  <c:v>94.3</c:v>
                </c:pt>
                <c:pt idx="113">
                  <c:v>109.8</c:v>
                </c:pt>
                <c:pt idx="114">
                  <c:v>56.3</c:v>
                </c:pt>
                <c:pt idx="115">
                  <c:v>76.8</c:v>
                </c:pt>
                <c:pt idx="116">
                  <c:v>63.9</c:v>
                </c:pt>
                <c:pt idx="117">
                  <c:v>63.9</c:v>
                </c:pt>
                <c:pt idx="118">
                  <c:v>47.5</c:v>
                </c:pt>
                <c:pt idx="119">
                  <c:v>41.7</c:v>
                </c:pt>
                <c:pt idx="120">
                  <c:v>37.700000000000003</c:v>
                </c:pt>
                <c:pt idx="121">
                  <c:v>60.1</c:v>
                </c:pt>
                <c:pt idx="122">
                  <c:v>58.7</c:v>
                </c:pt>
                <c:pt idx="123">
                  <c:v>53.4</c:v>
                </c:pt>
                <c:pt idx="124">
                  <c:v>51.9</c:v>
                </c:pt>
                <c:pt idx="125">
                  <c:v>34.200000000000003</c:v>
                </c:pt>
                <c:pt idx="126">
                  <c:v>41.215524000000002</c:v>
                </c:pt>
                <c:pt idx="127">
                  <c:v>61.162998999999999</c:v>
                </c:pt>
                <c:pt idx="128">
                  <c:v>29.399733999999999</c:v>
                </c:pt>
                <c:pt idx="129">
                  <c:v>55.111620000000002</c:v>
                </c:pt>
                <c:pt idx="130">
                  <c:v>41.850088999999997</c:v>
                </c:pt>
                <c:pt idx="131">
                  <c:v>36.600831999999997</c:v>
                </c:pt>
                <c:pt idx="132">
                  <c:v>29.366575000000001</c:v>
                </c:pt>
                <c:pt idx="133">
                  <c:v>44.126451000000003</c:v>
                </c:pt>
                <c:pt idx="134">
                  <c:v>46.462688</c:v>
                </c:pt>
                <c:pt idx="135">
                  <c:v>47.327753999999999</c:v>
                </c:pt>
                <c:pt idx="136">
                  <c:v>48.409700999999998</c:v>
                </c:pt>
                <c:pt idx="137">
                  <c:v>32.711019</c:v>
                </c:pt>
                <c:pt idx="138">
                  <c:v>31.896015999999999</c:v>
                </c:pt>
                <c:pt idx="139">
                  <c:v>32.639688999999997</c:v>
                </c:pt>
                <c:pt idx="140">
                  <c:v>65.431921000000003</c:v>
                </c:pt>
                <c:pt idx="141">
                  <c:v>45.891792000000002</c:v>
                </c:pt>
                <c:pt idx="142">
                  <c:v>34.074351999999998</c:v>
                </c:pt>
                <c:pt idx="143">
                  <c:v>42.614652</c:v>
                </c:pt>
                <c:pt idx="144">
                  <c:v>55.11065</c:v>
                </c:pt>
                <c:pt idx="145">
                  <c:v>19.560319</c:v>
                </c:pt>
                <c:pt idx="146">
                  <c:v>25.771038000000001</c:v>
                </c:pt>
                <c:pt idx="147">
                  <c:v>49.724046000000001</c:v>
                </c:pt>
                <c:pt idx="148">
                  <c:v>31.406196999999999</c:v>
                </c:pt>
                <c:pt idx="149">
                  <c:v>26.836545000000001</c:v>
                </c:pt>
                <c:pt idx="150">
                  <c:v>28.975695999999999</c:v>
                </c:pt>
                <c:pt idx="151">
                  <c:v>32.635024000000001</c:v>
                </c:pt>
                <c:pt idx="152">
                  <c:v>26.87604</c:v>
                </c:pt>
                <c:pt idx="153">
                  <c:v>18.489795000000001</c:v>
                </c:pt>
                <c:pt idx="154">
                  <c:v>31.805705</c:v>
                </c:pt>
                <c:pt idx="155">
                  <c:v>47.496965000000003</c:v>
                </c:pt>
                <c:pt idx="156">
                  <c:v>33.367798999999998</c:v>
                </c:pt>
                <c:pt idx="157">
                  <c:v>20.221702000000001</c:v>
                </c:pt>
                <c:pt idx="158">
                  <c:v>23.161453999999999</c:v>
                </c:pt>
                <c:pt idx="159">
                  <c:v>14.331021</c:v>
                </c:pt>
                <c:pt idx="160">
                  <c:v>23.084060000000001</c:v>
                </c:pt>
                <c:pt idx="161">
                  <c:v>20.389151999999999</c:v>
                </c:pt>
                <c:pt idx="162">
                  <c:v>15.276934000000001</c:v>
                </c:pt>
                <c:pt idx="163">
                  <c:v>19.551922000000001</c:v>
                </c:pt>
                <c:pt idx="164">
                  <c:v>15.703067000000001</c:v>
                </c:pt>
                <c:pt idx="165">
                  <c:v>28.756266</c:v>
                </c:pt>
                <c:pt idx="166">
                  <c:v>18.988011</c:v>
                </c:pt>
                <c:pt idx="167">
                  <c:v>24.554447</c:v>
                </c:pt>
                <c:pt idx="168">
                  <c:v>18.691775</c:v>
                </c:pt>
                <c:pt idx="169">
                  <c:v>30.241631999999999</c:v>
                </c:pt>
                <c:pt idx="170">
                  <c:v>40.056631000000003</c:v>
                </c:pt>
                <c:pt idx="171">
                  <c:v>41.878554000000001</c:v>
                </c:pt>
                <c:pt idx="172">
                  <c:v>36.638868000000002</c:v>
                </c:pt>
                <c:pt idx="173">
                  <c:v>48.482694000000002</c:v>
                </c:pt>
                <c:pt idx="174">
                  <c:v>18.618693</c:v>
                </c:pt>
                <c:pt idx="175">
                  <c:v>22.147455999999998</c:v>
                </c:pt>
                <c:pt idx="176">
                  <c:v>31.138656999999998</c:v>
                </c:pt>
                <c:pt idx="177">
                  <c:v>37.067633000000001</c:v>
                </c:pt>
                <c:pt idx="178">
                  <c:v>51.288336999999999</c:v>
                </c:pt>
                <c:pt idx="179">
                  <c:v>31.716965999999999</c:v>
                </c:pt>
                <c:pt idx="180">
                  <c:v>25.896569</c:v>
                </c:pt>
                <c:pt idx="181">
                  <c:v>38.431730000000002</c:v>
                </c:pt>
                <c:pt idx="182">
                  <c:v>36.451602999999999</c:v>
                </c:pt>
                <c:pt idx="183">
                  <c:v>47.082673</c:v>
                </c:pt>
                <c:pt idx="184">
                  <c:v>53.385973</c:v>
                </c:pt>
                <c:pt idx="185">
                  <c:v>45.858462000000003</c:v>
                </c:pt>
                <c:pt idx="186">
                  <c:v>44.188189000000001</c:v>
                </c:pt>
                <c:pt idx="187">
                  <c:v>34.448799000000001</c:v>
                </c:pt>
                <c:pt idx="188">
                  <c:v>75.142886000000004</c:v>
                </c:pt>
                <c:pt idx="189">
                  <c:v>46.820272000000003</c:v>
                </c:pt>
                <c:pt idx="190">
                  <c:v>38.187058</c:v>
                </c:pt>
                <c:pt idx="191">
                  <c:v>35.720782999999997</c:v>
                </c:pt>
                <c:pt idx="192">
                  <c:v>34.324170000000002</c:v>
                </c:pt>
                <c:pt idx="193">
                  <c:v>48.878082999999997</c:v>
                </c:pt>
                <c:pt idx="194">
                  <c:v>16.542615000000001</c:v>
                </c:pt>
                <c:pt idx="195">
                  <c:v>43.721499000000001</c:v>
                </c:pt>
                <c:pt idx="196">
                  <c:v>28.957201999999999</c:v>
                </c:pt>
                <c:pt idx="197">
                  <c:v>35.878247000000002</c:v>
                </c:pt>
                <c:pt idx="198">
                  <c:v>19.901579000000002</c:v>
                </c:pt>
                <c:pt idx="199">
                  <c:v>17.784040999999998</c:v>
                </c:pt>
                <c:pt idx="200">
                  <c:v>30.619634999999999</c:v>
                </c:pt>
                <c:pt idx="201">
                  <c:v>19.145305</c:v>
                </c:pt>
                <c:pt idx="202">
                  <c:v>36.539707999999997</c:v>
                </c:pt>
                <c:pt idx="203">
                  <c:v>25.791727000000002</c:v>
                </c:pt>
                <c:pt idx="204">
                  <c:v>18.562427</c:v>
                </c:pt>
                <c:pt idx="205">
                  <c:v>19.060459999999999</c:v>
                </c:pt>
                <c:pt idx="206">
                  <c:v>22.543579999999999</c:v>
                </c:pt>
                <c:pt idx="207">
                  <c:v>17.139778</c:v>
                </c:pt>
                <c:pt idx="208">
                  <c:v>21.000872999999999</c:v>
                </c:pt>
                <c:pt idx="209">
                  <c:v>23.273548000000002</c:v>
                </c:pt>
                <c:pt idx="210">
                  <c:v>41.901995999999997</c:v>
                </c:pt>
                <c:pt idx="211">
                  <c:v>64.556387000000001</c:v>
                </c:pt>
                <c:pt idx="212">
                  <c:v>32.643363000000001</c:v>
                </c:pt>
                <c:pt idx="213">
                  <c:v>66.931781000000001</c:v>
                </c:pt>
                <c:pt idx="214">
                  <c:v>50.649994</c:v>
                </c:pt>
                <c:pt idx="215">
                  <c:v>36.199067999999997</c:v>
                </c:pt>
                <c:pt idx="216">
                  <c:v>36.815370999999999</c:v>
                </c:pt>
                <c:pt idx="217">
                  <c:v>24.353480999999999</c:v>
                </c:pt>
                <c:pt idx="218">
                  <c:v>29.475389</c:v>
                </c:pt>
                <c:pt idx="219">
                  <c:v>119.51724</c:v>
                </c:pt>
                <c:pt idx="220">
                  <c:v>131.26586800000001</c:v>
                </c:pt>
                <c:pt idx="221">
                  <c:v>49.189512999999998</c:v>
                </c:pt>
                <c:pt idx="222">
                  <c:v>41.434173000000001</c:v>
                </c:pt>
                <c:pt idx="223">
                  <c:v>83.858985000000004</c:v>
                </c:pt>
                <c:pt idx="224">
                  <c:v>90.777848000000006</c:v>
                </c:pt>
                <c:pt idx="225">
                  <c:v>59.92615</c:v>
                </c:pt>
                <c:pt idx="226">
                  <c:v>121.483345</c:v>
                </c:pt>
                <c:pt idx="227">
                  <c:v>69.977073000000004</c:v>
                </c:pt>
                <c:pt idx="228">
                  <c:v>41.609228000000002</c:v>
                </c:pt>
                <c:pt idx="229">
                  <c:v>44.236570999999998</c:v>
                </c:pt>
                <c:pt idx="230">
                  <c:v>92.207857000000004</c:v>
                </c:pt>
                <c:pt idx="231">
                  <c:v>85.951110999999997</c:v>
                </c:pt>
                <c:pt idx="232">
                  <c:v>70.062742</c:v>
                </c:pt>
                <c:pt idx="233">
                  <c:v>39.821095</c:v>
                </c:pt>
                <c:pt idx="234">
                  <c:v>71.212405000000004</c:v>
                </c:pt>
                <c:pt idx="235">
                  <c:v>42.149006999999997</c:v>
                </c:pt>
                <c:pt idx="236">
                  <c:v>39.680311000000003</c:v>
                </c:pt>
                <c:pt idx="237">
                  <c:v>40.889088000000001</c:v>
                </c:pt>
                <c:pt idx="238">
                  <c:v>58.823216000000002</c:v>
                </c:pt>
                <c:pt idx="239">
                  <c:v>45.600785999999999</c:v>
                </c:pt>
                <c:pt idx="240">
                  <c:v>45.019401999999999</c:v>
                </c:pt>
                <c:pt idx="241">
                  <c:v>64.305519000000004</c:v>
                </c:pt>
                <c:pt idx="242">
                  <c:v>50.453696000000001</c:v>
                </c:pt>
                <c:pt idx="243">
                  <c:v>60.402600999999997</c:v>
                </c:pt>
                <c:pt idx="244">
                  <c:v>55.931579999999997</c:v>
                </c:pt>
                <c:pt idx="245">
                  <c:v>42.663989000000001</c:v>
                </c:pt>
                <c:pt idx="246">
                  <c:v>45.395834000000001</c:v>
                </c:pt>
                <c:pt idx="247">
                  <c:v>24.204993000000002</c:v>
                </c:pt>
                <c:pt idx="248">
                  <c:v>35.706040999999999</c:v>
                </c:pt>
                <c:pt idx="249">
                  <c:v>61.421114000000003</c:v>
                </c:pt>
                <c:pt idx="250">
                  <c:v>31.823851000000001</c:v>
                </c:pt>
                <c:pt idx="251">
                  <c:v>32.555314000000003</c:v>
                </c:pt>
                <c:pt idx="252">
                  <c:v>18.454861999999999</c:v>
                </c:pt>
                <c:pt idx="253">
                  <c:v>32.933875</c:v>
                </c:pt>
                <c:pt idx="254">
                  <c:v>38.281089000000001</c:v>
                </c:pt>
                <c:pt idx="255">
                  <c:v>33.615563000000002</c:v>
                </c:pt>
                <c:pt idx="256">
                  <c:v>11.858681000000001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A-4EA6-A885-073977E9E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9040640"/>
        <c:axId val="139042176"/>
      </c:areaChart>
      <c:lineChart>
        <c:grouping val="standard"/>
        <c:varyColors val="0"/>
        <c:ser>
          <c:idx val="0"/>
          <c:order val="0"/>
          <c:spPr>
            <a:ln>
              <a:solidFill>
                <a:srgbClr val="E31C79"/>
              </a:solidFill>
            </a:ln>
          </c:spPr>
          <c:marker>
            <c:symbol val="none"/>
          </c:marker>
          <c:cat>
            <c:numRef>
              <c:f>Folha1!$A$513:$A$769</c:f>
              <c:numCache>
                <c:formatCode>[$-816]mmm/yy;@</c:formatCode>
                <c:ptCount val="257"/>
                <c:pt idx="0">
                  <c:v>43832</c:v>
                </c:pt>
                <c:pt idx="1">
                  <c:v>43833</c:v>
                </c:pt>
                <c:pt idx="2">
                  <c:v>43836</c:v>
                </c:pt>
                <c:pt idx="3">
                  <c:v>43837</c:v>
                </c:pt>
                <c:pt idx="4">
                  <c:v>43838</c:v>
                </c:pt>
                <c:pt idx="5">
                  <c:v>43839</c:v>
                </c:pt>
                <c:pt idx="6">
                  <c:v>43840</c:v>
                </c:pt>
                <c:pt idx="7">
                  <c:v>43843</c:v>
                </c:pt>
                <c:pt idx="8">
                  <c:v>43844</c:v>
                </c:pt>
                <c:pt idx="9">
                  <c:v>43845</c:v>
                </c:pt>
                <c:pt idx="10">
                  <c:v>43846</c:v>
                </c:pt>
                <c:pt idx="11">
                  <c:v>43847</c:v>
                </c:pt>
                <c:pt idx="12">
                  <c:v>43850</c:v>
                </c:pt>
                <c:pt idx="13">
                  <c:v>43851</c:v>
                </c:pt>
                <c:pt idx="14">
                  <c:v>43852</c:v>
                </c:pt>
                <c:pt idx="15">
                  <c:v>43853</c:v>
                </c:pt>
                <c:pt idx="16">
                  <c:v>43854</c:v>
                </c:pt>
                <c:pt idx="17">
                  <c:v>43857</c:v>
                </c:pt>
                <c:pt idx="18">
                  <c:v>43858</c:v>
                </c:pt>
                <c:pt idx="19">
                  <c:v>43859</c:v>
                </c:pt>
                <c:pt idx="20">
                  <c:v>43860</c:v>
                </c:pt>
                <c:pt idx="21">
                  <c:v>43861</c:v>
                </c:pt>
                <c:pt idx="22">
                  <c:v>43864</c:v>
                </c:pt>
                <c:pt idx="23">
                  <c:v>43865</c:v>
                </c:pt>
                <c:pt idx="24">
                  <c:v>43866</c:v>
                </c:pt>
                <c:pt idx="25">
                  <c:v>43867</c:v>
                </c:pt>
                <c:pt idx="26">
                  <c:v>43868</c:v>
                </c:pt>
                <c:pt idx="27">
                  <c:v>43871</c:v>
                </c:pt>
                <c:pt idx="28">
                  <c:v>43872</c:v>
                </c:pt>
                <c:pt idx="29">
                  <c:v>43873</c:v>
                </c:pt>
                <c:pt idx="30">
                  <c:v>43874</c:v>
                </c:pt>
                <c:pt idx="31">
                  <c:v>43875</c:v>
                </c:pt>
                <c:pt idx="32">
                  <c:v>43878</c:v>
                </c:pt>
                <c:pt idx="33">
                  <c:v>43879</c:v>
                </c:pt>
                <c:pt idx="34">
                  <c:v>43880</c:v>
                </c:pt>
                <c:pt idx="35">
                  <c:v>43881</c:v>
                </c:pt>
                <c:pt idx="36">
                  <c:v>43882</c:v>
                </c:pt>
                <c:pt idx="37">
                  <c:v>43885</c:v>
                </c:pt>
                <c:pt idx="38">
                  <c:v>43886</c:v>
                </c:pt>
                <c:pt idx="39">
                  <c:v>43887</c:v>
                </c:pt>
                <c:pt idx="40">
                  <c:v>43888</c:v>
                </c:pt>
                <c:pt idx="41">
                  <c:v>43889</c:v>
                </c:pt>
                <c:pt idx="42">
                  <c:v>43892</c:v>
                </c:pt>
                <c:pt idx="43">
                  <c:v>43893</c:v>
                </c:pt>
                <c:pt idx="44">
                  <c:v>43894</c:v>
                </c:pt>
                <c:pt idx="45">
                  <c:v>43895</c:v>
                </c:pt>
                <c:pt idx="46">
                  <c:v>43896</c:v>
                </c:pt>
                <c:pt idx="47">
                  <c:v>43899</c:v>
                </c:pt>
                <c:pt idx="48">
                  <c:v>43900</c:v>
                </c:pt>
                <c:pt idx="49">
                  <c:v>43901</c:v>
                </c:pt>
                <c:pt idx="50">
                  <c:v>43902</c:v>
                </c:pt>
                <c:pt idx="51">
                  <c:v>43903</c:v>
                </c:pt>
                <c:pt idx="52">
                  <c:v>43906</c:v>
                </c:pt>
                <c:pt idx="53">
                  <c:v>43907</c:v>
                </c:pt>
                <c:pt idx="54">
                  <c:v>43908</c:v>
                </c:pt>
                <c:pt idx="55">
                  <c:v>43909</c:v>
                </c:pt>
                <c:pt idx="56">
                  <c:v>43910</c:v>
                </c:pt>
                <c:pt idx="57">
                  <c:v>43913</c:v>
                </c:pt>
                <c:pt idx="58">
                  <c:v>43914</c:v>
                </c:pt>
                <c:pt idx="59">
                  <c:v>43915</c:v>
                </c:pt>
                <c:pt idx="60">
                  <c:v>43916</c:v>
                </c:pt>
                <c:pt idx="61">
                  <c:v>43917</c:v>
                </c:pt>
                <c:pt idx="62">
                  <c:v>43920</c:v>
                </c:pt>
                <c:pt idx="63">
                  <c:v>43921</c:v>
                </c:pt>
                <c:pt idx="64" formatCode="yyyy\-mm\-dd;@">
                  <c:v>43922</c:v>
                </c:pt>
                <c:pt idx="65" formatCode="yyyy\-mm\-dd;@">
                  <c:v>43923</c:v>
                </c:pt>
                <c:pt idx="66" formatCode="yyyy\-mm\-dd;@">
                  <c:v>43924</c:v>
                </c:pt>
                <c:pt idx="67" formatCode="yyyy\-mm\-dd;@">
                  <c:v>43927</c:v>
                </c:pt>
                <c:pt idx="68" formatCode="yyyy\-mm\-dd;@">
                  <c:v>43928</c:v>
                </c:pt>
                <c:pt idx="69" formatCode="yyyy\-mm\-dd;@">
                  <c:v>43929</c:v>
                </c:pt>
                <c:pt idx="70" formatCode="yyyy\-mm\-dd;@">
                  <c:v>43930</c:v>
                </c:pt>
                <c:pt idx="71" formatCode="yyyy\-mm\-dd;@">
                  <c:v>43935</c:v>
                </c:pt>
                <c:pt idx="72" formatCode="yyyy\-mm\-dd;@">
                  <c:v>43936</c:v>
                </c:pt>
                <c:pt idx="73" formatCode="yyyy\-mm\-dd;@">
                  <c:v>43937</c:v>
                </c:pt>
                <c:pt idx="74" formatCode="yyyy\-mm\-dd;@">
                  <c:v>43938</c:v>
                </c:pt>
                <c:pt idx="75" formatCode="yyyy\-mm\-dd;@">
                  <c:v>43941</c:v>
                </c:pt>
                <c:pt idx="76" formatCode="yyyy\-mm\-dd;@">
                  <c:v>43942</c:v>
                </c:pt>
                <c:pt idx="77" formatCode="yyyy\-mm\-dd;@">
                  <c:v>43943</c:v>
                </c:pt>
                <c:pt idx="78" formatCode="yyyy\-mm\-dd;@">
                  <c:v>43944</c:v>
                </c:pt>
                <c:pt idx="79" formatCode="yyyy\-mm\-dd;@">
                  <c:v>43945</c:v>
                </c:pt>
                <c:pt idx="80" formatCode="yyyy\-mm\-dd;@">
                  <c:v>43948</c:v>
                </c:pt>
                <c:pt idx="81" formatCode="yyyy\-mm\-dd;@">
                  <c:v>43949</c:v>
                </c:pt>
                <c:pt idx="82" formatCode="yyyy\-mm\-dd;@">
                  <c:v>43950</c:v>
                </c:pt>
                <c:pt idx="83" formatCode="yyyy\-mm\-dd;@">
                  <c:v>43951</c:v>
                </c:pt>
                <c:pt idx="84" formatCode="yyyy\-mm\-dd;@">
                  <c:v>43955</c:v>
                </c:pt>
                <c:pt idx="85" formatCode="yyyy\-mm\-dd;@">
                  <c:v>43956</c:v>
                </c:pt>
                <c:pt idx="86" formatCode="yyyy\-mm\-dd;@">
                  <c:v>43957</c:v>
                </c:pt>
                <c:pt idx="87" formatCode="yyyy\-mm\-dd;@">
                  <c:v>43958</c:v>
                </c:pt>
                <c:pt idx="88" formatCode="yyyy\-mm\-dd;@">
                  <c:v>43959</c:v>
                </c:pt>
                <c:pt idx="89" formatCode="yyyy\-mm\-dd;@">
                  <c:v>43962</c:v>
                </c:pt>
                <c:pt idx="90" formatCode="yyyy\-mm\-dd;@">
                  <c:v>43963</c:v>
                </c:pt>
                <c:pt idx="91" formatCode="yyyy\-mm\-dd;@">
                  <c:v>43964</c:v>
                </c:pt>
                <c:pt idx="92" formatCode="yyyy\-mm\-dd;@">
                  <c:v>43965</c:v>
                </c:pt>
                <c:pt idx="93" formatCode="yyyy\-mm\-dd;@">
                  <c:v>43966</c:v>
                </c:pt>
                <c:pt idx="94" formatCode="yyyy\-mm\-dd;@">
                  <c:v>43969</c:v>
                </c:pt>
                <c:pt idx="95" formatCode="yyyy\-mm\-dd;@">
                  <c:v>43970</c:v>
                </c:pt>
                <c:pt idx="96" formatCode="yyyy\-mm\-dd;@">
                  <c:v>43971</c:v>
                </c:pt>
                <c:pt idx="97" formatCode="yyyy\-mm\-dd;@">
                  <c:v>43972</c:v>
                </c:pt>
                <c:pt idx="98" formatCode="yyyy\-mm\-dd;@">
                  <c:v>43973</c:v>
                </c:pt>
                <c:pt idx="99" formatCode="yyyy\-mm\-dd;@">
                  <c:v>43976</c:v>
                </c:pt>
                <c:pt idx="100" formatCode="yyyy\-mm\-dd;@">
                  <c:v>43977</c:v>
                </c:pt>
                <c:pt idx="101" formatCode="yyyy\-mm\-dd;@">
                  <c:v>43978</c:v>
                </c:pt>
                <c:pt idx="102" formatCode="yyyy\-mm\-dd;@">
                  <c:v>43979</c:v>
                </c:pt>
                <c:pt idx="103" formatCode="yyyy\-mm\-dd;@">
                  <c:v>43980</c:v>
                </c:pt>
                <c:pt idx="104" formatCode="yyyy\-mm\-dd;@">
                  <c:v>43983</c:v>
                </c:pt>
                <c:pt idx="105" formatCode="yyyy\-mm\-dd;@">
                  <c:v>43984</c:v>
                </c:pt>
                <c:pt idx="106" formatCode="yyyy\-mm\-dd;@">
                  <c:v>43985</c:v>
                </c:pt>
                <c:pt idx="107" formatCode="yyyy\-mm\-dd;@">
                  <c:v>43986</c:v>
                </c:pt>
                <c:pt idx="108" formatCode="yyyy\-mm\-dd;@">
                  <c:v>43987</c:v>
                </c:pt>
                <c:pt idx="109" formatCode="yyyy\-mm\-dd;@">
                  <c:v>43990</c:v>
                </c:pt>
                <c:pt idx="110" formatCode="yyyy\-mm\-dd;@">
                  <c:v>43991</c:v>
                </c:pt>
                <c:pt idx="111" formatCode="yyyy\-mm\-dd;@">
                  <c:v>43992</c:v>
                </c:pt>
                <c:pt idx="112" formatCode="yyyy\-mm\-dd;@">
                  <c:v>43993</c:v>
                </c:pt>
                <c:pt idx="113" formatCode="yyyy\-mm\-dd;@">
                  <c:v>43994</c:v>
                </c:pt>
                <c:pt idx="114" formatCode="yyyy\-mm\-dd;@">
                  <c:v>43997</c:v>
                </c:pt>
                <c:pt idx="115" formatCode="yyyy\-mm\-dd;@">
                  <c:v>43998</c:v>
                </c:pt>
                <c:pt idx="116" formatCode="yyyy\-mm\-dd;@">
                  <c:v>43999</c:v>
                </c:pt>
                <c:pt idx="117" formatCode="yyyy\-mm\-dd;@">
                  <c:v>44000</c:v>
                </c:pt>
                <c:pt idx="118" formatCode="yyyy\-mm\-dd;@">
                  <c:v>44001</c:v>
                </c:pt>
                <c:pt idx="119" formatCode="yyyy\-mm\-dd;@">
                  <c:v>44004</c:v>
                </c:pt>
                <c:pt idx="120" formatCode="yyyy\-mm\-dd;@">
                  <c:v>44005</c:v>
                </c:pt>
                <c:pt idx="121" formatCode="yyyy\-mm\-dd;@">
                  <c:v>44006</c:v>
                </c:pt>
                <c:pt idx="122" formatCode="yyyy\-mm\-dd;@">
                  <c:v>44007</c:v>
                </c:pt>
                <c:pt idx="123" formatCode="yyyy\-mm\-dd;@">
                  <c:v>44008</c:v>
                </c:pt>
                <c:pt idx="124" formatCode="yyyy\-mm\-dd;@">
                  <c:v>44011</c:v>
                </c:pt>
                <c:pt idx="125" formatCode="yyyy\-mm\-dd;@">
                  <c:v>44012</c:v>
                </c:pt>
                <c:pt idx="126" formatCode="yyyy\-mm\-dd;@">
                  <c:v>44013</c:v>
                </c:pt>
                <c:pt idx="127" formatCode="yyyy\-mm\-dd;@">
                  <c:v>44014</c:v>
                </c:pt>
                <c:pt idx="128" formatCode="yyyy\-mm\-dd;@">
                  <c:v>44015</c:v>
                </c:pt>
                <c:pt idx="129" formatCode="yyyy\-mm\-dd;@">
                  <c:v>44018</c:v>
                </c:pt>
                <c:pt idx="130" formatCode="yyyy\-mm\-dd;@">
                  <c:v>44019</c:v>
                </c:pt>
                <c:pt idx="131" formatCode="yyyy\-mm\-dd;@">
                  <c:v>44020</c:v>
                </c:pt>
                <c:pt idx="132" formatCode="yyyy\-mm\-dd;@">
                  <c:v>44021</c:v>
                </c:pt>
                <c:pt idx="133" formatCode="yyyy\-mm\-dd;@">
                  <c:v>44022</c:v>
                </c:pt>
                <c:pt idx="134" formatCode="yyyy\-mm\-dd;@">
                  <c:v>44025</c:v>
                </c:pt>
                <c:pt idx="135" formatCode="yyyy\-mm\-dd;@">
                  <c:v>44026</c:v>
                </c:pt>
                <c:pt idx="136" formatCode="yyyy\-mm\-dd;@">
                  <c:v>44027</c:v>
                </c:pt>
                <c:pt idx="137" formatCode="yyyy\-mm\-dd;@">
                  <c:v>44028</c:v>
                </c:pt>
                <c:pt idx="138" formatCode="yyyy\-mm\-dd;@">
                  <c:v>44029</c:v>
                </c:pt>
                <c:pt idx="139" formatCode="yyyy\-mm\-dd;@">
                  <c:v>44032</c:v>
                </c:pt>
                <c:pt idx="140" formatCode="yyyy\-mm\-dd;@">
                  <c:v>44033</c:v>
                </c:pt>
                <c:pt idx="141" formatCode="yyyy\-mm\-dd;@">
                  <c:v>44034</c:v>
                </c:pt>
                <c:pt idx="142" formatCode="yyyy\-mm\-dd;@">
                  <c:v>44035</c:v>
                </c:pt>
                <c:pt idx="143" formatCode="yyyy\-mm\-dd;@">
                  <c:v>44036</c:v>
                </c:pt>
                <c:pt idx="144" formatCode="yyyy\-mm\-dd;@">
                  <c:v>44039</c:v>
                </c:pt>
                <c:pt idx="145" formatCode="yyyy\-mm\-dd;@">
                  <c:v>44040</c:v>
                </c:pt>
                <c:pt idx="146" formatCode="yyyy\-mm\-dd;@">
                  <c:v>44041</c:v>
                </c:pt>
                <c:pt idx="147" formatCode="yyyy\-mm\-dd;@">
                  <c:v>44042</c:v>
                </c:pt>
                <c:pt idx="148" formatCode="yyyy\-mm\-dd;@">
                  <c:v>44043</c:v>
                </c:pt>
                <c:pt idx="149" formatCode="yyyy\-mm\-dd;@">
                  <c:v>44046</c:v>
                </c:pt>
                <c:pt idx="150" formatCode="yyyy\-mm\-dd;@">
                  <c:v>44047</c:v>
                </c:pt>
                <c:pt idx="151" formatCode="yyyy\-mm\-dd;@">
                  <c:v>44048</c:v>
                </c:pt>
                <c:pt idx="152" formatCode="yyyy\-mm\-dd;@">
                  <c:v>44049</c:v>
                </c:pt>
                <c:pt idx="153" formatCode="yyyy\-mm\-dd;@">
                  <c:v>44050</c:v>
                </c:pt>
                <c:pt idx="154" formatCode="yyyy\-mm\-dd;@">
                  <c:v>44053</c:v>
                </c:pt>
                <c:pt idx="155" formatCode="yyyy\-mm\-dd;@">
                  <c:v>44054</c:v>
                </c:pt>
                <c:pt idx="156" formatCode="yyyy\-mm\-dd;@">
                  <c:v>44055</c:v>
                </c:pt>
                <c:pt idx="157" formatCode="yyyy\-mm\-dd;@">
                  <c:v>44056</c:v>
                </c:pt>
                <c:pt idx="158" formatCode="yyyy\-mm\-dd;@">
                  <c:v>44057</c:v>
                </c:pt>
                <c:pt idx="159" formatCode="yyyy\-mm\-dd;@">
                  <c:v>44060</c:v>
                </c:pt>
                <c:pt idx="160" formatCode="yyyy\-mm\-dd;@">
                  <c:v>44061</c:v>
                </c:pt>
                <c:pt idx="161" formatCode="yyyy\-mm\-dd;@">
                  <c:v>44062</c:v>
                </c:pt>
                <c:pt idx="162" formatCode="yyyy\-mm\-dd;@">
                  <c:v>44063</c:v>
                </c:pt>
                <c:pt idx="163" formatCode="yyyy\-mm\-dd;@">
                  <c:v>44064</c:v>
                </c:pt>
                <c:pt idx="164" formatCode="yyyy\-mm\-dd;@">
                  <c:v>44067</c:v>
                </c:pt>
                <c:pt idx="165" formatCode="yyyy\-mm\-dd;@">
                  <c:v>44068</c:v>
                </c:pt>
                <c:pt idx="166" formatCode="yyyy\-mm\-dd;@">
                  <c:v>44069</c:v>
                </c:pt>
                <c:pt idx="167" formatCode="yyyy\-mm\-dd;@">
                  <c:v>44070</c:v>
                </c:pt>
                <c:pt idx="168" formatCode="yyyy\-mm\-dd;@">
                  <c:v>44071</c:v>
                </c:pt>
                <c:pt idx="169" formatCode="yyyy\-mm\-dd;@">
                  <c:v>44074</c:v>
                </c:pt>
                <c:pt idx="170" formatCode="yyyy\-mm\-dd;@">
                  <c:v>44075</c:v>
                </c:pt>
                <c:pt idx="171" formatCode="yyyy\-mm\-dd;@">
                  <c:v>44076</c:v>
                </c:pt>
                <c:pt idx="172" formatCode="yyyy\-mm\-dd;@">
                  <c:v>44077</c:v>
                </c:pt>
                <c:pt idx="173" formatCode="yyyy\-mm\-dd;@">
                  <c:v>44078</c:v>
                </c:pt>
                <c:pt idx="174" formatCode="yyyy\-mm\-dd;@">
                  <c:v>44081</c:v>
                </c:pt>
                <c:pt idx="175" formatCode="yyyy\-mm\-dd;@">
                  <c:v>44082</c:v>
                </c:pt>
                <c:pt idx="176" formatCode="yyyy\-mm\-dd;@">
                  <c:v>44083</c:v>
                </c:pt>
                <c:pt idx="177" formatCode="yyyy\-mm\-dd;@">
                  <c:v>44084</c:v>
                </c:pt>
                <c:pt idx="178" formatCode="yyyy\-mm\-dd;@">
                  <c:v>44085</c:v>
                </c:pt>
                <c:pt idx="179" formatCode="yyyy\-mm\-dd;@">
                  <c:v>44088</c:v>
                </c:pt>
                <c:pt idx="180" formatCode="yyyy\-mm\-dd;@">
                  <c:v>44089</c:v>
                </c:pt>
                <c:pt idx="181" formatCode="yyyy\-mm\-dd;@">
                  <c:v>44090</c:v>
                </c:pt>
                <c:pt idx="182" formatCode="yyyy\-mm\-dd;@">
                  <c:v>44091</c:v>
                </c:pt>
                <c:pt idx="183" formatCode="yyyy\-mm\-dd;@">
                  <c:v>44092</c:v>
                </c:pt>
                <c:pt idx="184" formatCode="yyyy\-mm\-dd;@">
                  <c:v>44095</c:v>
                </c:pt>
                <c:pt idx="185" formatCode="yyyy\-mm\-dd;@">
                  <c:v>44096</c:v>
                </c:pt>
                <c:pt idx="186" formatCode="yyyy\-mm\-dd;@">
                  <c:v>44097</c:v>
                </c:pt>
                <c:pt idx="187" formatCode="yyyy\-mm\-dd;@">
                  <c:v>44098</c:v>
                </c:pt>
                <c:pt idx="188" formatCode="yyyy\-mm\-dd;@">
                  <c:v>44099</c:v>
                </c:pt>
                <c:pt idx="189" formatCode="yyyy\-mm\-dd;@">
                  <c:v>44102</c:v>
                </c:pt>
                <c:pt idx="190" formatCode="yyyy\-mm\-dd;@">
                  <c:v>44103</c:v>
                </c:pt>
                <c:pt idx="191" formatCode="yyyy\-mm\-dd;@">
                  <c:v>44104</c:v>
                </c:pt>
                <c:pt idx="192">
                  <c:v>44105</c:v>
                </c:pt>
                <c:pt idx="193">
                  <c:v>44106</c:v>
                </c:pt>
                <c:pt idx="194">
                  <c:v>44109</c:v>
                </c:pt>
                <c:pt idx="195">
                  <c:v>44110</c:v>
                </c:pt>
                <c:pt idx="196">
                  <c:v>44111</c:v>
                </c:pt>
                <c:pt idx="197">
                  <c:v>44112</c:v>
                </c:pt>
                <c:pt idx="198">
                  <c:v>44113</c:v>
                </c:pt>
                <c:pt idx="199">
                  <c:v>44116</c:v>
                </c:pt>
                <c:pt idx="200">
                  <c:v>44117</c:v>
                </c:pt>
                <c:pt idx="201">
                  <c:v>44118</c:v>
                </c:pt>
                <c:pt idx="202">
                  <c:v>44119</c:v>
                </c:pt>
                <c:pt idx="203">
                  <c:v>44120</c:v>
                </c:pt>
                <c:pt idx="204">
                  <c:v>44123</c:v>
                </c:pt>
                <c:pt idx="205">
                  <c:v>44124</c:v>
                </c:pt>
                <c:pt idx="206">
                  <c:v>44125</c:v>
                </c:pt>
                <c:pt idx="207">
                  <c:v>44126</c:v>
                </c:pt>
                <c:pt idx="208">
                  <c:v>44127</c:v>
                </c:pt>
                <c:pt idx="209">
                  <c:v>44130</c:v>
                </c:pt>
                <c:pt idx="210">
                  <c:v>44131</c:v>
                </c:pt>
                <c:pt idx="211">
                  <c:v>44132</c:v>
                </c:pt>
                <c:pt idx="212">
                  <c:v>44133</c:v>
                </c:pt>
                <c:pt idx="213">
                  <c:v>44134</c:v>
                </c:pt>
                <c:pt idx="214">
                  <c:v>44137</c:v>
                </c:pt>
                <c:pt idx="215">
                  <c:v>44138</c:v>
                </c:pt>
                <c:pt idx="216">
                  <c:v>44139</c:v>
                </c:pt>
                <c:pt idx="217">
                  <c:v>44140</c:v>
                </c:pt>
                <c:pt idx="218">
                  <c:v>44141</c:v>
                </c:pt>
                <c:pt idx="219">
                  <c:v>44144</c:v>
                </c:pt>
                <c:pt idx="220">
                  <c:v>44145</c:v>
                </c:pt>
                <c:pt idx="221">
                  <c:v>44146</c:v>
                </c:pt>
                <c:pt idx="222">
                  <c:v>44147</c:v>
                </c:pt>
                <c:pt idx="223">
                  <c:v>44148</c:v>
                </c:pt>
                <c:pt idx="224">
                  <c:v>44151</c:v>
                </c:pt>
                <c:pt idx="225">
                  <c:v>44152</c:v>
                </c:pt>
                <c:pt idx="226">
                  <c:v>44153</c:v>
                </c:pt>
                <c:pt idx="227">
                  <c:v>44154</c:v>
                </c:pt>
                <c:pt idx="228">
                  <c:v>44155</c:v>
                </c:pt>
                <c:pt idx="229">
                  <c:v>44158</c:v>
                </c:pt>
                <c:pt idx="230">
                  <c:v>44159</c:v>
                </c:pt>
                <c:pt idx="231">
                  <c:v>44160</c:v>
                </c:pt>
                <c:pt idx="232">
                  <c:v>44161</c:v>
                </c:pt>
                <c:pt idx="233">
                  <c:v>44162</c:v>
                </c:pt>
                <c:pt idx="234">
                  <c:v>44165</c:v>
                </c:pt>
                <c:pt idx="235">
                  <c:v>44166</c:v>
                </c:pt>
                <c:pt idx="236">
                  <c:v>44167</c:v>
                </c:pt>
                <c:pt idx="237">
                  <c:v>44168</c:v>
                </c:pt>
                <c:pt idx="238">
                  <c:v>44169</c:v>
                </c:pt>
                <c:pt idx="239">
                  <c:v>44172</c:v>
                </c:pt>
                <c:pt idx="240">
                  <c:v>44173</c:v>
                </c:pt>
                <c:pt idx="241">
                  <c:v>44174</c:v>
                </c:pt>
                <c:pt idx="242">
                  <c:v>44175</c:v>
                </c:pt>
                <c:pt idx="243">
                  <c:v>44176</c:v>
                </c:pt>
                <c:pt idx="244">
                  <c:v>44179</c:v>
                </c:pt>
                <c:pt idx="245">
                  <c:v>44180</c:v>
                </c:pt>
                <c:pt idx="246">
                  <c:v>44181</c:v>
                </c:pt>
                <c:pt idx="247">
                  <c:v>44182</c:v>
                </c:pt>
                <c:pt idx="248">
                  <c:v>44183</c:v>
                </c:pt>
                <c:pt idx="249">
                  <c:v>44186</c:v>
                </c:pt>
                <c:pt idx="250">
                  <c:v>44187</c:v>
                </c:pt>
                <c:pt idx="251">
                  <c:v>44188</c:v>
                </c:pt>
                <c:pt idx="252">
                  <c:v>44189</c:v>
                </c:pt>
                <c:pt idx="253">
                  <c:v>44193</c:v>
                </c:pt>
                <c:pt idx="254">
                  <c:v>44194</c:v>
                </c:pt>
                <c:pt idx="255">
                  <c:v>44195</c:v>
                </c:pt>
                <c:pt idx="256">
                  <c:v>44196</c:v>
                </c:pt>
              </c:numCache>
            </c:numRef>
          </c:cat>
          <c:val>
            <c:numRef>
              <c:f>Folha1!$B$513:$B$769</c:f>
              <c:numCache>
                <c:formatCode>0.0000</c:formatCode>
                <c:ptCount val="257"/>
                <c:pt idx="0">
                  <c:v>0.21079999999999999</c:v>
                </c:pt>
                <c:pt idx="1">
                  <c:v>0.20469999999999999</c:v>
                </c:pt>
                <c:pt idx="2">
                  <c:v>0.20150000000000001</c:v>
                </c:pt>
                <c:pt idx="3">
                  <c:v>0.2009</c:v>
                </c:pt>
                <c:pt idx="4">
                  <c:v>0.20250000000000001</c:v>
                </c:pt>
                <c:pt idx="5">
                  <c:v>0.20449999999999999</c:v>
                </c:pt>
                <c:pt idx="6">
                  <c:v>0.20419999999999999</c:v>
                </c:pt>
                <c:pt idx="7">
                  <c:v>0.20219999999999999</c:v>
                </c:pt>
                <c:pt idx="8">
                  <c:v>0.2011</c:v>
                </c:pt>
                <c:pt idx="9">
                  <c:v>0.1978</c:v>
                </c:pt>
                <c:pt idx="10">
                  <c:v>0.1953</c:v>
                </c:pt>
                <c:pt idx="11">
                  <c:v>0.1925</c:v>
                </c:pt>
                <c:pt idx="12">
                  <c:v>0.18909999999999999</c:v>
                </c:pt>
                <c:pt idx="13">
                  <c:v>0.18920000000000001</c:v>
                </c:pt>
                <c:pt idx="14">
                  <c:v>0.18840000000000001</c:v>
                </c:pt>
                <c:pt idx="15">
                  <c:v>0.18940000000000001</c:v>
                </c:pt>
                <c:pt idx="16">
                  <c:v>0.18959999999999999</c:v>
                </c:pt>
                <c:pt idx="17">
                  <c:v>0.18179999999999999</c:v>
                </c:pt>
                <c:pt idx="18">
                  <c:v>0.1893</c:v>
                </c:pt>
                <c:pt idx="19">
                  <c:v>0.1908</c:v>
                </c:pt>
                <c:pt idx="20">
                  <c:v>0.19309999999999999</c:v>
                </c:pt>
                <c:pt idx="21">
                  <c:v>0.19170000000000001</c:v>
                </c:pt>
                <c:pt idx="22">
                  <c:v>0.19189999999999999</c:v>
                </c:pt>
                <c:pt idx="23">
                  <c:v>0.1951</c:v>
                </c:pt>
                <c:pt idx="24">
                  <c:v>0.1988</c:v>
                </c:pt>
                <c:pt idx="25">
                  <c:v>0.19489999999999999</c:v>
                </c:pt>
                <c:pt idx="26">
                  <c:v>0.1948</c:v>
                </c:pt>
                <c:pt idx="27">
                  <c:v>0.188</c:v>
                </c:pt>
                <c:pt idx="28">
                  <c:v>0.1915</c:v>
                </c:pt>
                <c:pt idx="29">
                  <c:v>0.19</c:v>
                </c:pt>
                <c:pt idx="30">
                  <c:v>0.19350000000000001</c:v>
                </c:pt>
                <c:pt idx="31">
                  <c:v>0.19009999999999999</c:v>
                </c:pt>
                <c:pt idx="32">
                  <c:v>0.192</c:v>
                </c:pt>
                <c:pt idx="33">
                  <c:v>0.1915</c:v>
                </c:pt>
                <c:pt idx="34">
                  <c:v>0.1918</c:v>
                </c:pt>
                <c:pt idx="35">
                  <c:v>0.19070000000000001</c:v>
                </c:pt>
                <c:pt idx="36">
                  <c:v>0.18990000000000001</c:v>
                </c:pt>
                <c:pt idx="37">
                  <c:v>0.18010000000000001</c:v>
                </c:pt>
                <c:pt idx="38">
                  <c:v>0.17330000000000001</c:v>
                </c:pt>
                <c:pt idx="39">
                  <c:v>0.17630000000000001</c:v>
                </c:pt>
                <c:pt idx="40">
                  <c:v>0.17230000000000001</c:v>
                </c:pt>
                <c:pt idx="41">
                  <c:v>0.16250000000000001</c:v>
                </c:pt>
                <c:pt idx="42">
                  <c:v>0.15959999999999999</c:v>
                </c:pt>
                <c:pt idx="43">
                  <c:v>0.1593</c:v>
                </c:pt>
                <c:pt idx="44">
                  <c:v>0.15720000000000001</c:v>
                </c:pt>
                <c:pt idx="45">
                  <c:v>0.1492</c:v>
                </c:pt>
                <c:pt idx="46">
                  <c:v>0.1416</c:v>
                </c:pt>
                <c:pt idx="47">
                  <c:v>0.1201</c:v>
                </c:pt>
                <c:pt idx="48">
                  <c:v>0.125</c:v>
                </c:pt>
                <c:pt idx="49">
                  <c:v>0.1246</c:v>
                </c:pt>
                <c:pt idx="50">
                  <c:v>0.11310000000000001</c:v>
                </c:pt>
                <c:pt idx="51">
                  <c:v>0.1123</c:v>
                </c:pt>
                <c:pt idx="52">
                  <c:v>0.10150000000000001</c:v>
                </c:pt>
                <c:pt idx="53">
                  <c:v>0.105</c:v>
                </c:pt>
                <c:pt idx="54">
                  <c:v>0.1008</c:v>
                </c:pt>
                <c:pt idx="55">
                  <c:v>0.1004</c:v>
                </c:pt>
                <c:pt idx="56">
                  <c:v>0.10299999999999999</c:v>
                </c:pt>
                <c:pt idx="57">
                  <c:v>0.10059999999999999</c:v>
                </c:pt>
                <c:pt idx="58">
                  <c:v>0.1076</c:v>
                </c:pt>
                <c:pt idx="59">
                  <c:v>0.109</c:v>
                </c:pt>
                <c:pt idx="60">
                  <c:v>0.1099</c:v>
                </c:pt>
                <c:pt idx="61">
                  <c:v>0.1055</c:v>
                </c:pt>
                <c:pt idx="62">
                  <c:v>0.1052</c:v>
                </c:pt>
                <c:pt idx="63">
                  <c:v>0.10249999999999999</c:v>
                </c:pt>
                <c:pt idx="64">
                  <c:v>0.1</c:v>
                </c:pt>
                <c:pt idx="65">
                  <c:v>9.4E-2</c:v>
                </c:pt>
                <c:pt idx="66">
                  <c:v>8.9099999999999999E-2</c:v>
                </c:pt>
                <c:pt idx="67">
                  <c:v>9.1399999999999995E-2</c:v>
                </c:pt>
                <c:pt idx="68">
                  <c:v>9.6699999999999994E-2</c:v>
                </c:pt>
                <c:pt idx="69">
                  <c:v>9.8500000000000004E-2</c:v>
                </c:pt>
                <c:pt idx="70">
                  <c:v>0.10299999999999999</c:v>
                </c:pt>
                <c:pt idx="71">
                  <c:v>0.10630000000000001</c:v>
                </c:pt>
                <c:pt idx="72">
                  <c:v>9.8799999999999999E-2</c:v>
                </c:pt>
                <c:pt idx="73">
                  <c:v>9.5899999999999999E-2</c:v>
                </c:pt>
                <c:pt idx="74">
                  <c:v>9.8500000000000004E-2</c:v>
                </c:pt>
                <c:pt idx="75">
                  <c:v>9.7500000000000003E-2</c:v>
                </c:pt>
                <c:pt idx="76">
                  <c:v>9.1999999999999998E-2</c:v>
                </c:pt>
                <c:pt idx="77">
                  <c:v>9.3899999999999997E-2</c:v>
                </c:pt>
                <c:pt idx="78">
                  <c:v>9.64E-2</c:v>
                </c:pt>
                <c:pt idx="79">
                  <c:v>9.4500000000000001E-2</c:v>
                </c:pt>
                <c:pt idx="80">
                  <c:v>9.3799999999999994E-2</c:v>
                </c:pt>
                <c:pt idx="81">
                  <c:v>9.5899999999999999E-2</c:v>
                </c:pt>
                <c:pt idx="82">
                  <c:v>0.10100000000000001</c:v>
                </c:pt>
                <c:pt idx="83">
                  <c:v>0.10199999999999999</c:v>
                </c:pt>
                <c:pt idx="84">
                  <c:v>9.7500000000000003E-2</c:v>
                </c:pt>
                <c:pt idx="85">
                  <c:v>9.7799999999999998E-2</c:v>
                </c:pt>
                <c:pt idx="86">
                  <c:v>9.5500000000000002E-2</c:v>
                </c:pt>
                <c:pt idx="87">
                  <c:v>9.5399999999999999E-2</c:v>
                </c:pt>
                <c:pt idx="88">
                  <c:v>9.5200000000000007E-2</c:v>
                </c:pt>
                <c:pt idx="89">
                  <c:v>9.2899999999999996E-2</c:v>
                </c:pt>
                <c:pt idx="90">
                  <c:v>9.2499999999999999E-2</c:v>
                </c:pt>
                <c:pt idx="91">
                  <c:v>8.8800000000000004E-2</c:v>
                </c:pt>
                <c:pt idx="92">
                  <c:v>8.5400000000000004E-2</c:v>
                </c:pt>
                <c:pt idx="93">
                  <c:v>8.7099999999999997E-2</c:v>
                </c:pt>
                <c:pt idx="94">
                  <c:v>9.3399999999999997E-2</c:v>
                </c:pt>
                <c:pt idx="95">
                  <c:v>9.1700000000000004E-2</c:v>
                </c:pt>
                <c:pt idx="96">
                  <c:v>9.35E-2</c:v>
                </c:pt>
                <c:pt idx="97">
                  <c:v>9.1999999999999998E-2</c:v>
                </c:pt>
                <c:pt idx="98">
                  <c:v>9.0700000000000003E-2</c:v>
                </c:pt>
                <c:pt idx="99">
                  <c:v>9.1300000000000006E-2</c:v>
                </c:pt>
                <c:pt idx="100">
                  <c:v>9.6799999999999997E-2</c:v>
                </c:pt>
                <c:pt idx="101">
                  <c:v>9.98E-2</c:v>
                </c:pt>
                <c:pt idx="102">
                  <c:v>0.1011</c:v>
                </c:pt>
                <c:pt idx="103">
                  <c:v>9.8500000000000004E-2</c:v>
                </c:pt>
                <c:pt idx="104">
                  <c:v>0.1002</c:v>
                </c:pt>
                <c:pt idx="105">
                  <c:v>0.1106</c:v>
                </c:pt>
                <c:pt idx="106">
                  <c:v>0.11600000000000001</c:v>
                </c:pt>
                <c:pt idx="107">
                  <c:v>0.1145</c:v>
                </c:pt>
                <c:pt idx="108">
                  <c:v>0.1169</c:v>
                </c:pt>
                <c:pt idx="109">
                  <c:v>0.1201</c:v>
                </c:pt>
                <c:pt idx="110">
                  <c:v>0.11890000000000001</c:v>
                </c:pt>
                <c:pt idx="111">
                  <c:v>0.1195</c:v>
                </c:pt>
                <c:pt idx="112">
                  <c:v>0.1125</c:v>
                </c:pt>
                <c:pt idx="113">
                  <c:v>0.1125</c:v>
                </c:pt>
                <c:pt idx="114">
                  <c:v>0.112</c:v>
                </c:pt>
                <c:pt idx="115">
                  <c:v>0.1164</c:v>
                </c:pt>
                <c:pt idx="116">
                  <c:v>0.11700000000000001</c:v>
                </c:pt>
                <c:pt idx="117">
                  <c:v>0.1145</c:v>
                </c:pt>
                <c:pt idx="118">
                  <c:v>0.1145</c:v>
                </c:pt>
                <c:pt idx="119">
                  <c:v>0.1119</c:v>
                </c:pt>
                <c:pt idx="120">
                  <c:v>0.1149</c:v>
                </c:pt>
                <c:pt idx="121">
                  <c:v>0.1105</c:v>
                </c:pt>
                <c:pt idx="122">
                  <c:v>0.11</c:v>
                </c:pt>
                <c:pt idx="123">
                  <c:v>0.1075</c:v>
                </c:pt>
                <c:pt idx="124">
                  <c:v>0.108</c:v>
                </c:pt>
                <c:pt idx="125">
                  <c:v>0.107</c:v>
                </c:pt>
                <c:pt idx="126">
                  <c:v>0.1062</c:v>
                </c:pt>
                <c:pt idx="127">
                  <c:v>0.1084</c:v>
                </c:pt>
                <c:pt idx="128">
                  <c:v>0.108</c:v>
                </c:pt>
                <c:pt idx="129">
                  <c:v>0.11</c:v>
                </c:pt>
                <c:pt idx="130">
                  <c:v>0.109</c:v>
                </c:pt>
                <c:pt idx="131">
                  <c:v>0.1077</c:v>
                </c:pt>
                <c:pt idx="132">
                  <c:v>0.1062</c:v>
                </c:pt>
                <c:pt idx="133">
                  <c:v>0.1051</c:v>
                </c:pt>
                <c:pt idx="134">
                  <c:v>0.1084</c:v>
                </c:pt>
                <c:pt idx="135">
                  <c:v>0.1074</c:v>
                </c:pt>
                <c:pt idx="136">
                  <c:v>0.1085</c:v>
                </c:pt>
                <c:pt idx="137">
                  <c:v>0.1094</c:v>
                </c:pt>
                <c:pt idx="138">
                  <c:v>0.11</c:v>
                </c:pt>
                <c:pt idx="139">
                  <c:v>0.1099</c:v>
                </c:pt>
                <c:pt idx="140">
                  <c:v>0.1091</c:v>
                </c:pt>
                <c:pt idx="141">
                  <c:v>0.1072</c:v>
                </c:pt>
                <c:pt idx="142">
                  <c:v>0.1057</c:v>
                </c:pt>
                <c:pt idx="143">
                  <c:v>0.10390000000000001</c:v>
                </c:pt>
                <c:pt idx="144">
                  <c:v>0.1009</c:v>
                </c:pt>
                <c:pt idx="145">
                  <c:v>0.1016</c:v>
                </c:pt>
                <c:pt idx="146">
                  <c:v>0.10009999999999999</c:v>
                </c:pt>
                <c:pt idx="147">
                  <c:v>9.7900000000000001E-2</c:v>
                </c:pt>
                <c:pt idx="148">
                  <c:v>9.8199999999999996E-2</c:v>
                </c:pt>
                <c:pt idx="149">
                  <c:v>9.9699999999999997E-2</c:v>
                </c:pt>
                <c:pt idx="150">
                  <c:v>0.1016</c:v>
                </c:pt>
                <c:pt idx="151">
                  <c:v>0.10299999999999999</c:v>
                </c:pt>
                <c:pt idx="152">
                  <c:v>0.1016</c:v>
                </c:pt>
                <c:pt idx="153">
                  <c:v>0.1013</c:v>
                </c:pt>
                <c:pt idx="154">
                  <c:v>0.10340000000000001</c:v>
                </c:pt>
                <c:pt idx="155">
                  <c:v>0.1062</c:v>
                </c:pt>
                <c:pt idx="156">
                  <c:v>0.1071</c:v>
                </c:pt>
                <c:pt idx="157">
                  <c:v>0.1066</c:v>
                </c:pt>
                <c:pt idx="158">
                  <c:v>0.10580000000000001</c:v>
                </c:pt>
                <c:pt idx="159">
                  <c:v>0.1053</c:v>
                </c:pt>
                <c:pt idx="160">
                  <c:v>0.1042</c:v>
                </c:pt>
                <c:pt idx="161">
                  <c:v>0.1052</c:v>
                </c:pt>
                <c:pt idx="162">
                  <c:v>0.1031</c:v>
                </c:pt>
                <c:pt idx="163">
                  <c:v>0.1021</c:v>
                </c:pt>
                <c:pt idx="164">
                  <c:v>0.1031</c:v>
                </c:pt>
                <c:pt idx="165">
                  <c:v>0.10299999999999999</c:v>
                </c:pt>
                <c:pt idx="166">
                  <c:v>0.1021</c:v>
                </c:pt>
                <c:pt idx="167">
                  <c:v>0.1007</c:v>
                </c:pt>
                <c:pt idx="168">
                  <c:v>0.1009</c:v>
                </c:pt>
                <c:pt idx="169">
                  <c:v>9.8699999999999996E-2</c:v>
                </c:pt>
                <c:pt idx="170">
                  <c:v>9.7000000000000003E-2</c:v>
                </c:pt>
                <c:pt idx="171">
                  <c:v>9.4700000000000006E-2</c:v>
                </c:pt>
                <c:pt idx="172">
                  <c:v>9.3299999999999994E-2</c:v>
                </c:pt>
                <c:pt idx="173">
                  <c:v>9.4500000000000001E-2</c:v>
                </c:pt>
                <c:pt idx="174">
                  <c:v>9.4500000000000001E-2</c:v>
                </c:pt>
                <c:pt idx="175">
                  <c:v>9.4100000000000003E-2</c:v>
                </c:pt>
                <c:pt idx="176">
                  <c:v>9.4600000000000004E-2</c:v>
                </c:pt>
                <c:pt idx="177">
                  <c:v>9.4299999999999995E-2</c:v>
                </c:pt>
                <c:pt idx="178">
                  <c:v>9.1999999999999998E-2</c:v>
                </c:pt>
                <c:pt idx="179">
                  <c:v>9.2200000000000004E-2</c:v>
                </c:pt>
                <c:pt idx="180">
                  <c:v>9.1300000000000006E-2</c:v>
                </c:pt>
                <c:pt idx="181">
                  <c:v>9.11E-2</c:v>
                </c:pt>
                <c:pt idx="182">
                  <c:v>9.2499999999999999E-2</c:v>
                </c:pt>
                <c:pt idx="183">
                  <c:v>9.0700000000000003E-2</c:v>
                </c:pt>
                <c:pt idx="184">
                  <c:v>8.6999999999999994E-2</c:v>
                </c:pt>
                <c:pt idx="185">
                  <c:v>8.5300000000000001E-2</c:v>
                </c:pt>
                <c:pt idx="186">
                  <c:v>8.3900000000000002E-2</c:v>
                </c:pt>
                <c:pt idx="187">
                  <c:v>8.2699999999999996E-2</c:v>
                </c:pt>
                <c:pt idx="188">
                  <c:v>7.9200000000000007E-2</c:v>
                </c:pt>
                <c:pt idx="189">
                  <c:v>8.2500000000000004E-2</c:v>
                </c:pt>
                <c:pt idx="190">
                  <c:v>7.9600000000000004E-2</c:v>
                </c:pt>
                <c:pt idx="191">
                  <c:v>8.0299999999999996E-2</c:v>
                </c:pt>
                <c:pt idx="192">
                  <c:v>7.9799999999999996E-2</c:v>
                </c:pt>
                <c:pt idx="193">
                  <c:v>7.7899999999999997E-2</c:v>
                </c:pt>
                <c:pt idx="194">
                  <c:v>7.8899999999999998E-2</c:v>
                </c:pt>
                <c:pt idx="195">
                  <c:v>8.09E-2</c:v>
                </c:pt>
                <c:pt idx="196">
                  <c:v>8.0799999999999997E-2</c:v>
                </c:pt>
                <c:pt idx="197">
                  <c:v>8.3400000000000002E-2</c:v>
                </c:pt>
                <c:pt idx="198">
                  <c:v>8.2000000000000003E-2</c:v>
                </c:pt>
                <c:pt idx="199">
                  <c:v>8.0399999999999999E-2</c:v>
                </c:pt>
                <c:pt idx="200">
                  <c:v>7.9399999999999998E-2</c:v>
                </c:pt>
                <c:pt idx="201">
                  <c:v>7.8799999999999995E-2</c:v>
                </c:pt>
                <c:pt idx="202">
                  <c:v>7.6600000000000001E-2</c:v>
                </c:pt>
                <c:pt idx="203">
                  <c:v>7.7700000000000005E-2</c:v>
                </c:pt>
                <c:pt idx="204">
                  <c:v>7.7799999999999994E-2</c:v>
                </c:pt>
                <c:pt idx="205">
                  <c:v>7.6999999999999999E-2</c:v>
                </c:pt>
                <c:pt idx="206">
                  <c:v>7.7299999999999994E-2</c:v>
                </c:pt>
                <c:pt idx="207">
                  <c:v>7.6399999999999996E-2</c:v>
                </c:pt>
                <c:pt idx="208">
                  <c:v>7.7399999999999997E-2</c:v>
                </c:pt>
                <c:pt idx="209">
                  <c:v>7.5200000000000003E-2</c:v>
                </c:pt>
                <c:pt idx="210">
                  <c:v>7.2800000000000004E-2</c:v>
                </c:pt>
                <c:pt idx="211">
                  <c:v>7.0300000000000001E-2</c:v>
                </c:pt>
                <c:pt idx="212">
                  <c:v>6.9699999999999998E-2</c:v>
                </c:pt>
                <c:pt idx="213">
                  <c:v>7.5399999999999995E-2</c:v>
                </c:pt>
                <c:pt idx="214">
                  <c:v>7.6799999999999993E-2</c:v>
                </c:pt>
                <c:pt idx="215">
                  <c:v>7.7499999999999999E-2</c:v>
                </c:pt>
                <c:pt idx="216">
                  <c:v>7.7100000000000002E-2</c:v>
                </c:pt>
                <c:pt idx="217">
                  <c:v>7.7499999999999999E-2</c:v>
                </c:pt>
                <c:pt idx="218">
                  <c:v>7.6100000000000001E-2</c:v>
                </c:pt>
                <c:pt idx="219">
                  <c:v>9.0499999999999997E-2</c:v>
                </c:pt>
                <c:pt idx="220">
                  <c:v>9.4399999999999998E-2</c:v>
                </c:pt>
                <c:pt idx="221">
                  <c:v>9.5200000000000007E-2</c:v>
                </c:pt>
                <c:pt idx="222">
                  <c:v>9.4500000000000001E-2</c:v>
                </c:pt>
                <c:pt idx="223">
                  <c:v>9.9699999999999997E-2</c:v>
                </c:pt>
                <c:pt idx="224">
                  <c:v>0.1057</c:v>
                </c:pt>
                <c:pt idx="225">
                  <c:v>0.1033</c:v>
                </c:pt>
                <c:pt idx="226">
                  <c:v>0.1135</c:v>
                </c:pt>
                <c:pt idx="227">
                  <c:v>0.1101</c:v>
                </c:pt>
                <c:pt idx="228">
                  <c:v>0.1108</c:v>
                </c:pt>
                <c:pt idx="229">
                  <c:v>0.11269999999999999</c:v>
                </c:pt>
                <c:pt idx="230">
                  <c:v>0.1195</c:v>
                </c:pt>
                <c:pt idx="231">
                  <c:v>0.12239999999999999</c:v>
                </c:pt>
                <c:pt idx="232">
                  <c:v>0.1188</c:v>
                </c:pt>
                <c:pt idx="233">
                  <c:v>0.1172</c:v>
                </c:pt>
                <c:pt idx="234">
                  <c:v>0.11849999999999999</c:v>
                </c:pt>
                <c:pt idx="235">
                  <c:v>0.11899999999999999</c:v>
                </c:pt>
                <c:pt idx="236">
                  <c:v>0.1202</c:v>
                </c:pt>
                <c:pt idx="237">
                  <c:v>0.1197</c:v>
                </c:pt>
                <c:pt idx="238">
                  <c:v>0.123</c:v>
                </c:pt>
                <c:pt idx="239">
                  <c:v>0.1237</c:v>
                </c:pt>
                <c:pt idx="240">
                  <c:v>0.1265</c:v>
                </c:pt>
                <c:pt idx="241">
                  <c:v>0.12870000000000001</c:v>
                </c:pt>
                <c:pt idx="242">
                  <c:v>0.12659999999999999</c:v>
                </c:pt>
                <c:pt idx="243">
                  <c:v>0.123</c:v>
                </c:pt>
                <c:pt idx="244">
                  <c:v>0.12379999999999999</c:v>
                </c:pt>
                <c:pt idx="245">
                  <c:v>0.127</c:v>
                </c:pt>
                <c:pt idx="246">
                  <c:v>0.125</c:v>
                </c:pt>
                <c:pt idx="247">
                  <c:v>0.12640000000000001</c:v>
                </c:pt>
                <c:pt idx="248">
                  <c:v>0.1231</c:v>
                </c:pt>
                <c:pt idx="249">
                  <c:v>0.1166</c:v>
                </c:pt>
                <c:pt idx="250">
                  <c:v>0.11899999999999999</c:v>
                </c:pt>
                <c:pt idx="251">
                  <c:v>0.1221</c:v>
                </c:pt>
                <c:pt idx="252">
                  <c:v>0.124</c:v>
                </c:pt>
                <c:pt idx="253">
                  <c:v>0.124</c:v>
                </c:pt>
                <c:pt idx="254">
                  <c:v>0.1229</c:v>
                </c:pt>
                <c:pt idx="255">
                  <c:v>0.12509999999999999</c:v>
                </c:pt>
                <c:pt idx="256">
                  <c:v>0.1232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EA-4EA6-A885-073977E9E2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045504"/>
        <c:axId val="139043968"/>
      </c:lineChart>
      <c:dateAx>
        <c:axId val="139040640"/>
        <c:scaling>
          <c:orientation val="minMax"/>
          <c:max val="44196"/>
          <c:min val="43832"/>
        </c:scaling>
        <c:delete val="0"/>
        <c:axPos val="b"/>
        <c:numFmt formatCode="[$-816]mmm/yy;@" sourceLinked="0"/>
        <c:majorTickMark val="none"/>
        <c:minorTickMark val="none"/>
        <c:tickLblPos val="nextTo"/>
        <c:txPr>
          <a:bodyPr rot="0"/>
          <a:lstStyle/>
          <a:p>
            <a:pPr>
              <a:defRPr sz="700"/>
            </a:pPr>
            <a:endParaRPr lang="en-US"/>
          </a:p>
        </c:txPr>
        <c:crossAx val="139042176"/>
        <c:crosses val="autoZero"/>
        <c:auto val="0"/>
        <c:lblOffset val="110"/>
        <c:baseTimeUnit val="days"/>
        <c:majorUnit val="31"/>
        <c:majorTimeUnit val="days"/>
      </c:dateAx>
      <c:valAx>
        <c:axId val="139042176"/>
        <c:scaling>
          <c:orientation val="minMax"/>
          <c:max val="50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39040640"/>
        <c:crosses val="autoZero"/>
        <c:crossBetween val="midCat"/>
        <c:majorUnit val="100"/>
      </c:valAx>
      <c:valAx>
        <c:axId val="139043968"/>
        <c:scaling>
          <c:orientation val="minMax"/>
          <c:max val="0.25"/>
          <c:min val="0"/>
        </c:scaling>
        <c:delete val="0"/>
        <c:axPos val="r"/>
        <c:numFmt formatCode="0.00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Trebuchet MS" panose="020B0603020202020204" pitchFamily="34" charset="0"/>
              </a:defRPr>
            </a:pPr>
            <a:endParaRPr lang="en-US"/>
          </a:p>
        </c:txPr>
        <c:crossAx val="139045504"/>
        <c:crosses val="max"/>
        <c:crossBetween val="between"/>
      </c:valAx>
      <c:dateAx>
        <c:axId val="139045504"/>
        <c:scaling>
          <c:orientation val="minMax"/>
        </c:scaling>
        <c:delete val="1"/>
        <c:axPos val="b"/>
        <c:numFmt formatCode="[$-816]mmm/yy;@" sourceLinked="1"/>
        <c:majorTickMark val="out"/>
        <c:minorTickMark val="none"/>
        <c:tickLblPos val="none"/>
        <c:crossAx val="139043968"/>
        <c:crosses val="autoZero"/>
        <c:auto val="1"/>
        <c:lblOffset val="100"/>
        <c:baseTimeUnit val="days"/>
      </c:date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71"/>
            <a:ext cx="5829300" cy="1960034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E40A-1722-4DA1-80F2-4C80136469D4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4093-AB1D-4012-9A94-578ABC2E952B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DE76-10ED-424C-82A9-1B351A2331D8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34132-D107-4941-A27A-5401FBA22240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5"/>
            <a:ext cx="1157288" cy="10401300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5"/>
            <a:ext cx="3357563" cy="10401300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1338-F09F-4706-8F73-5C91C1CA6F02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C84A8-80CF-4092-B57A-3189C9D5FBB5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52D64-50A3-4F8F-A944-F7B9CF372B93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D39C1-13E5-44C2-BA8A-D16F8EB614AE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6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FBD1-9E4E-4376-A4CC-1075AF39D47D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F8CA-2866-4479-B6EB-CF674F6223A9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57176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628902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63A3-2DEC-4FD6-AE42-FA3BD9702383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7B60E-6F93-45CD-8D4E-9C45AABE1F56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42902" y="2046816"/>
            <a:ext cx="303014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3483773" y="2046816"/>
            <a:ext cx="303133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DA45-C070-4B06-B901-E0A31676FF15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3F1F-1699-47EA-A9A8-004ABDB65F33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05ADA-149D-432E-877D-3B9A656BF882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B67B4-9FA0-4D54-97A7-D67A6F1F1438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A296-4F28-4F95-A4BE-8F5CD7941D9F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87454-537D-412F-89F0-9C7DCC6E7E75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4" y="364066"/>
            <a:ext cx="2256235" cy="1549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681291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42904" y="1913469"/>
            <a:ext cx="2256235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E264E-C48E-4755-9CD7-98868A7F4410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509D7-6257-44F6-B775-2326B46FA11A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0B105-D82C-4A86-AC11-C9926BFE08DD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05BC2-3986-4E88-B0E2-A378941E0571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342900" y="2133606"/>
            <a:ext cx="6172200" cy="60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342900" y="8475664"/>
            <a:ext cx="1600200" cy="485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8C1CC6-576D-48FD-A5E8-97EE6B78C2EA}" type="datetimeFigureOut">
              <a:rPr lang="pt-PT"/>
              <a:pPr>
                <a:defRPr/>
              </a:pPr>
              <a:t>24/02/2021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2343150" y="8475664"/>
            <a:ext cx="2171700" cy="485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4914900" y="8475664"/>
            <a:ext cx="1600200" cy="485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7AF5C7-962B-4444-80C8-5B60D89FFD06}" type="slidenum">
              <a:rPr lang="pt-PT"/>
              <a:pPr>
                <a:defRPr/>
              </a:pPr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aixaDeTexto 66"/>
          <p:cNvSpPr txBox="1"/>
          <p:nvPr/>
        </p:nvSpPr>
        <p:spPr>
          <a:xfrm>
            <a:off x="4494090" y="5128443"/>
            <a:ext cx="2088000" cy="1652869"/>
          </a:xfrm>
          <a:prstGeom prst="rect">
            <a:avLst/>
          </a:prstGeom>
          <a:solidFill>
            <a:srgbClr val="F7DBE8"/>
          </a:solidFill>
        </p:spPr>
        <p:txBody>
          <a:bodyPr/>
          <a:lstStyle/>
          <a:p>
            <a:pPr>
              <a:lnSpc>
                <a:spcPct val="130000"/>
              </a:lnSpc>
              <a:defRPr/>
            </a:pPr>
            <a:endParaRPr lang="pt-PT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650CDB68-1BBA-495F-BC9F-D68E077173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0337396"/>
              </p:ext>
            </p:extLst>
          </p:nvPr>
        </p:nvGraphicFramePr>
        <p:xfrm>
          <a:off x="4379100" y="4825911"/>
          <a:ext cx="2297925" cy="196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" name="CaixaDeTexto 42"/>
          <p:cNvSpPr txBox="1"/>
          <p:nvPr/>
        </p:nvSpPr>
        <p:spPr>
          <a:xfrm>
            <a:off x="4426725" y="1051150"/>
            <a:ext cx="2421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PT" sz="1000" b="1" dirty="0">
                <a:solidFill>
                  <a:srgbClr val="262626"/>
                </a:solidFill>
                <a:latin typeface="+mn-lt"/>
              </a:rPr>
              <a:t>Resultados líquido e operacional</a:t>
            </a:r>
            <a:endParaRPr lang="pt-PT" sz="1000" b="1" i="1" dirty="0">
              <a:solidFill>
                <a:srgbClr val="262626"/>
              </a:solidFill>
              <a:latin typeface="+mn-lt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4494090" y="1291213"/>
            <a:ext cx="2088000" cy="1636262"/>
          </a:xfrm>
          <a:prstGeom prst="rect">
            <a:avLst/>
          </a:prstGeom>
          <a:solidFill>
            <a:srgbClr val="F7DBE8"/>
          </a:solidFill>
          <a:ln w="254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pt-PT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29" name="Título 3"/>
          <p:cNvSpPr>
            <a:spLocks noGrp="1"/>
          </p:cNvSpPr>
          <p:nvPr>
            <p:ph type="title"/>
          </p:nvPr>
        </p:nvSpPr>
        <p:spPr>
          <a:xfrm>
            <a:off x="342900" y="655761"/>
            <a:ext cx="6172200" cy="387385"/>
          </a:xfrm>
        </p:spPr>
        <p:txBody>
          <a:bodyPr anchor="t"/>
          <a:lstStyle/>
          <a:p>
            <a:pPr algn="l" eaLnBrk="1" hangingPunct="1"/>
            <a:r>
              <a:rPr lang="pt-PT" sz="1400" b="1" dirty="0">
                <a:solidFill>
                  <a:srgbClr val="E31C79"/>
                </a:solidFill>
                <a:latin typeface="+mn-lt"/>
              </a:rPr>
              <a:t>Millennium bcp: um banco preparado para o futuro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19100" y="1090852"/>
            <a:ext cx="3960000" cy="75405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PT" altLang="pt-PT" sz="1000" b="1" dirty="0">
                <a:solidFill>
                  <a:srgbClr val="262626"/>
                </a:solidFill>
                <a:latin typeface="+mn-lt"/>
              </a:rPr>
              <a:t>Rendibilidade em 2020 influenciada pelo contexto Covid-19</a:t>
            </a:r>
          </a:p>
          <a:p>
            <a:pPr marL="180975" indent="-180975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altLang="pt-PT" sz="1000" dirty="0">
                <a:solidFill>
                  <a:srgbClr val="262626"/>
                </a:solidFill>
                <a:latin typeface="+mn-lt"/>
                <a:cs typeface="+mn-cs"/>
              </a:rPr>
              <a:t>Resultado líquido de €183,0 milhões em 2020, uma redução de 39,4% face aos €302,0 milhões registados </a:t>
            </a:r>
            <a:r>
              <a:rPr lang="pt-PT" altLang="pt-PT" sz="1000" dirty="0">
                <a:solidFill>
                  <a:srgbClr val="262626"/>
                </a:solidFill>
                <a:latin typeface="Calibri"/>
              </a:rPr>
              <a:t>em 2019, influenciado sobretudo pelo contexto Covid-19 e por provisões para riscos legais associados à carteira de crédito à habitação em CHF na Polónia</a:t>
            </a:r>
          </a:p>
          <a:p>
            <a:pPr marL="180975" indent="-180975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altLang="pt-PT" sz="1000" dirty="0">
                <a:solidFill>
                  <a:srgbClr val="262626"/>
                </a:solidFill>
                <a:latin typeface="Calibri"/>
              </a:rPr>
              <a:t>Resultado </a:t>
            </a:r>
            <a:r>
              <a:rPr lang="pt-PT" altLang="pt-PT" sz="1000" i="1" dirty="0">
                <a:solidFill>
                  <a:srgbClr val="262626"/>
                </a:solidFill>
                <a:latin typeface="Calibri"/>
              </a:rPr>
              <a:t>core </a:t>
            </a:r>
            <a:r>
              <a:rPr lang="pt-PT" altLang="pt-PT" sz="1000" dirty="0">
                <a:solidFill>
                  <a:srgbClr val="262626"/>
                </a:solidFill>
                <a:latin typeface="Calibri"/>
              </a:rPr>
              <a:t>cresceu 2,8%, ao nível do Grupo, e 5,9% em Portugal</a:t>
            </a:r>
          </a:p>
          <a:p>
            <a:pPr marL="180975" indent="-180975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altLang="pt-PT" sz="1000" dirty="0">
                <a:latin typeface="+mn-lt"/>
                <a:cs typeface="+mn-cs"/>
              </a:rPr>
              <a:t>Resultado antes de imparidades e provisões de €1.186,2 milhões em 2020, um crescimento de 1,5% face a 2019</a:t>
            </a:r>
          </a:p>
          <a:p>
            <a:pPr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PT" altLang="pt-PT" sz="1000" b="1" dirty="0">
                <a:latin typeface="+mn-lt"/>
                <a:cs typeface="+mn-cs"/>
              </a:rPr>
              <a:t> </a:t>
            </a:r>
            <a:r>
              <a:rPr lang="pt-PT" altLang="pt-PT" sz="1000" b="1" dirty="0">
                <a:solidFill>
                  <a:srgbClr val="262626"/>
                </a:solidFill>
                <a:latin typeface="+mn-lt"/>
                <a:cs typeface="+mn-cs"/>
              </a:rPr>
              <a:t>Capital e liquidez acima dos requisitos regulamentares</a:t>
            </a:r>
            <a:r>
              <a:rPr lang="pt-PT" altLang="pt-PT" sz="1000" b="1" dirty="0">
                <a:solidFill>
                  <a:srgbClr val="262626"/>
                </a:solidFill>
                <a:latin typeface="+mn-lt"/>
              </a:rPr>
              <a:t> </a:t>
            </a:r>
          </a:p>
          <a:p>
            <a:pPr marL="171450" indent="-171450" algn="just" eaLnBrk="1" fontAlgn="auto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latin typeface="+mn-lt"/>
                <a:cs typeface="+mn-cs"/>
              </a:rPr>
              <a:t>Rácio de capital CET1 </a:t>
            </a:r>
            <a:r>
              <a:rPr lang="pt-PT" sz="1000" dirty="0">
                <a:latin typeface="Calibri"/>
              </a:rPr>
              <a:t>(</a:t>
            </a:r>
            <a:r>
              <a:rPr lang="pt-PT" sz="1000" i="1" dirty="0">
                <a:latin typeface="Calibri"/>
              </a:rPr>
              <a:t>fully implemented</a:t>
            </a:r>
            <a:r>
              <a:rPr lang="pt-PT" sz="1000" dirty="0">
                <a:latin typeface="Calibri"/>
              </a:rPr>
              <a:t>) </a:t>
            </a:r>
            <a:r>
              <a:rPr lang="pt-PT" sz="1000" dirty="0">
                <a:latin typeface="+mn-lt"/>
                <a:cs typeface="+mn-cs"/>
              </a:rPr>
              <a:t>fixou-se em 12,2% em 2020, acima do requisito regulamentar de 8,83% e dos 12% apresentados no Plano Estratégico</a:t>
            </a:r>
          </a:p>
          <a:p>
            <a:pPr marL="171450" lvl="0" indent="-171450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latin typeface="+mn-lt"/>
                <a:cs typeface="+mn-cs"/>
              </a:rPr>
              <a:t>Rácio de capital total </a:t>
            </a:r>
            <a:r>
              <a:rPr lang="pt-PT" sz="1000" i="1" dirty="0">
                <a:latin typeface="+mn-lt"/>
                <a:cs typeface="+mn-cs"/>
              </a:rPr>
              <a:t>(fully implemented) </a:t>
            </a:r>
            <a:r>
              <a:rPr lang="pt-PT" sz="1000" dirty="0">
                <a:latin typeface="+mn-lt"/>
                <a:cs typeface="+mn-cs"/>
              </a:rPr>
              <a:t>fixou-se em 15,6% </a:t>
            </a:r>
            <a:r>
              <a:rPr lang="pt-PT" sz="1000" dirty="0">
                <a:latin typeface="Calibri"/>
              </a:rPr>
              <a:t>em 2020, acima do requisito regulamentar de 13,31%</a:t>
            </a:r>
          </a:p>
          <a:p>
            <a:pPr marL="171450" lvl="0" indent="-171450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latin typeface="Calibri"/>
              </a:rPr>
              <a:t>Níveis de liquidez muito acima dos requisitos regulamentares, com o rácio </a:t>
            </a:r>
            <a:r>
              <a:rPr lang="pt-PT" sz="1000" i="1" dirty="0">
                <a:latin typeface="Calibri"/>
              </a:rPr>
              <a:t>loans-to-deposits </a:t>
            </a:r>
            <a:r>
              <a:rPr lang="pt-PT" sz="1000" dirty="0">
                <a:latin typeface="Calibri"/>
              </a:rPr>
              <a:t>em 85% e €22,5 mil milhões de ativos disponíveis para financiamento junto do BCE</a:t>
            </a:r>
          </a:p>
          <a:p>
            <a:pPr marL="171450" indent="-171450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sz="1000" dirty="0">
                <a:latin typeface="+mn-lt"/>
                <a:cs typeface="+mn-cs"/>
              </a:rPr>
              <a:t>NSFR em 140% e LCR em 230%, em 2020, acima do requisito regulamentar de 100%</a:t>
            </a:r>
          </a:p>
          <a:p>
            <a:pPr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pt-PT" sz="1000" b="1" dirty="0">
                <a:solidFill>
                  <a:srgbClr val="262626"/>
                </a:solidFill>
                <a:latin typeface="+mn-lt"/>
                <a:cs typeface="+mn-cs"/>
              </a:rPr>
              <a:t>Crescimento dos volumes de negócio e da base de Clientes</a:t>
            </a:r>
          </a:p>
          <a:p>
            <a:pPr marL="171450" indent="-171450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latin typeface="Calibri"/>
              </a:rPr>
              <a:t>Aume</a:t>
            </a:r>
            <a:r>
              <a:rPr lang="pt-PT" sz="1000" dirty="0">
                <a:latin typeface="+mn-lt"/>
                <a:cs typeface="+mn-cs"/>
              </a:rPr>
              <a:t>nto do volume de negócios em 3,1%, de €136,4 mil milhões a 31 de dezembro de 2019, para €140,6 mil milhões a 31 de dezembro de 2020</a:t>
            </a:r>
          </a:p>
          <a:p>
            <a:pPr marL="171450" indent="-171450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latin typeface="+mn-lt"/>
                <a:cs typeface="+mn-cs"/>
              </a:rPr>
              <a:t>Aumento do crédito </a:t>
            </a:r>
            <a:r>
              <a:rPr lang="pt-PT" sz="1000" i="1" dirty="0">
                <a:latin typeface="+mn-lt"/>
                <a:cs typeface="+mn-cs"/>
              </a:rPr>
              <a:t>performing</a:t>
            </a:r>
            <a:r>
              <a:rPr lang="pt-PT" sz="1000" dirty="0">
                <a:latin typeface="+mn-lt"/>
                <a:cs typeface="+mn-cs"/>
              </a:rPr>
              <a:t> em 4,6%, salientando-se o apoio às empresas em Portugal, onde se regista um crescimento de 16,4% no crédito </a:t>
            </a:r>
            <a:r>
              <a:rPr lang="pt-PT" sz="1000" i="1" dirty="0">
                <a:latin typeface="+mn-lt"/>
                <a:cs typeface="+mn-cs"/>
              </a:rPr>
              <a:t>performing</a:t>
            </a:r>
            <a:r>
              <a:rPr lang="pt-PT" sz="1000" dirty="0">
                <a:latin typeface="+mn-lt"/>
                <a:cs typeface="+mn-cs"/>
              </a:rPr>
              <a:t>, face a 2019</a:t>
            </a:r>
          </a:p>
          <a:p>
            <a:pPr marL="171450" indent="-171450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latin typeface="+mn-lt"/>
                <a:cs typeface="+mn-cs"/>
              </a:rPr>
              <a:t>Ao nível dos Recursos de Clientes, regista-se um aumento de 3,4% ao nível do Grupo, destacando-se o crescimento de 7,1% dos Recursos de Particulares em Portugal, face a 2019</a:t>
            </a:r>
          </a:p>
          <a:p>
            <a:pPr marL="171450" indent="-171450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sz="1000" dirty="0">
                <a:latin typeface="+mn-lt"/>
                <a:cs typeface="+mn-cs"/>
              </a:rPr>
              <a:t>Aumento de 489 mil Clientes </a:t>
            </a:r>
            <a:r>
              <a:rPr lang="pt-PT" sz="1000" i="1" dirty="0">
                <a:latin typeface="+mn-lt"/>
                <a:cs typeface="+mn-cs"/>
              </a:rPr>
              <a:t>mobile</a:t>
            </a:r>
            <a:r>
              <a:rPr lang="pt-PT" sz="1000" dirty="0">
                <a:latin typeface="+mn-lt"/>
                <a:cs typeface="+mn-cs"/>
              </a:rPr>
              <a:t> face a 31 de dezembro de 2019, para 2,7 milhões de Clientes </a:t>
            </a:r>
            <a:r>
              <a:rPr lang="pt-PT" sz="1000" i="1" dirty="0">
                <a:latin typeface="+mn-lt"/>
                <a:cs typeface="+mn-cs"/>
              </a:rPr>
              <a:t>mobile</a:t>
            </a:r>
            <a:r>
              <a:rPr lang="pt-PT" sz="1000" dirty="0">
                <a:latin typeface="+mn-lt"/>
                <a:cs typeface="+mn-cs"/>
              </a:rPr>
              <a:t> ao nível do Grupo (967 mil em Portugal), representando 48% dos Clientes ativos do Grupo (40% em Portugal)</a:t>
            </a:r>
          </a:p>
          <a:p>
            <a:pPr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PT" altLang="pt-PT" sz="1000" b="1" dirty="0">
                <a:latin typeface="+mn-lt"/>
              </a:rPr>
              <a:t>Melhoria da qualidade dos ativos</a:t>
            </a:r>
          </a:p>
          <a:p>
            <a:pPr marL="171450" lvl="0" indent="-171450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sz="1000" dirty="0">
                <a:latin typeface="+mn-lt"/>
                <a:cs typeface="+mn-cs"/>
              </a:rPr>
              <a:t>NPE consolidados reduzem-se €0,9 mil milhões em 2020, para €3,3 mil milhões</a:t>
            </a:r>
          </a:p>
          <a:p>
            <a:pPr marL="171450" lvl="0" indent="-171450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sz="1000" dirty="0">
                <a:latin typeface="+mn-lt"/>
                <a:cs typeface="+mn-cs"/>
              </a:rPr>
              <a:t>Cobertura dos NPE por imparidades em 63%, mais 4,7% face a 31 de dezembro de 2019, e cobertura total** de 113%, ao nível do grupo  </a:t>
            </a:r>
          </a:p>
          <a:p>
            <a:pPr marL="171450" lvl="0" indent="-171450" algn="just" fontAlgn="auto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pt-PT" altLang="pt-PT" sz="1000" dirty="0">
                <a:latin typeface="+mn-lt"/>
                <a:cs typeface="+mn-cs"/>
              </a:rPr>
              <a:t>NPE em Portugal descem para €2,4 mil milhões </a:t>
            </a:r>
            <a:r>
              <a:rPr lang="pt-PT" sz="1000" dirty="0">
                <a:latin typeface="Calibri"/>
              </a:rPr>
              <a:t>em 2020</a:t>
            </a:r>
            <a:r>
              <a:rPr lang="pt-PT" altLang="pt-PT" sz="1000" dirty="0">
                <a:latin typeface="+mn-lt"/>
                <a:cs typeface="+mn-cs"/>
              </a:rPr>
              <a:t>, uma redução de €0,9 mil milhões face a 2019 e de €338 milhões no trimestre</a:t>
            </a:r>
          </a:p>
        </p:txBody>
      </p:sp>
      <p:cxnSp>
        <p:nvCxnSpPr>
          <p:cNvPr id="8" name="Conexão recta 7"/>
          <p:cNvCxnSpPr/>
          <p:nvPr/>
        </p:nvCxnSpPr>
        <p:spPr>
          <a:xfrm>
            <a:off x="439738" y="1288696"/>
            <a:ext cx="3887787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xão recta 49"/>
          <p:cNvCxnSpPr/>
          <p:nvPr/>
        </p:nvCxnSpPr>
        <p:spPr>
          <a:xfrm>
            <a:off x="438149" y="8928548"/>
            <a:ext cx="6120000" cy="0"/>
          </a:xfrm>
          <a:prstGeom prst="line">
            <a:avLst/>
          </a:prstGeom>
          <a:ln w="19050">
            <a:solidFill>
              <a:srgbClr val="E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5" name="Picture 6" descr="Z:\GestaoInterna\Templates\2011\Logo_Mbcp\20110622_Assinatura_email\Millenniumbcp_V02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2" y="153195"/>
            <a:ext cx="1190625" cy="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xão recta 5"/>
          <p:cNvCxnSpPr/>
          <p:nvPr/>
        </p:nvCxnSpPr>
        <p:spPr>
          <a:xfrm>
            <a:off x="438149" y="998533"/>
            <a:ext cx="6120000" cy="0"/>
          </a:xfrm>
          <a:prstGeom prst="line">
            <a:avLst/>
          </a:prstGeom>
          <a:ln w="19050">
            <a:solidFill>
              <a:srgbClr val="E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30"/>
          <p:cNvSpPr>
            <a:spLocks noChangeArrowheads="1"/>
          </p:cNvSpPr>
          <p:nvPr/>
        </p:nvSpPr>
        <p:spPr bwMode="auto">
          <a:xfrm>
            <a:off x="394105" y="8570675"/>
            <a:ext cx="41643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pt-PT" sz="700" dirty="0">
                <a:latin typeface="+mn-lt"/>
              </a:rPr>
              <a:t>* Incluindo resultados não auditados de 2020.</a:t>
            </a:r>
          </a:p>
          <a:p>
            <a:pPr eaLnBrk="1" hangingPunct="1"/>
            <a:r>
              <a:rPr lang="pt-PT" sz="700" dirty="0">
                <a:latin typeface="+mn-lt"/>
              </a:rPr>
              <a:t>** Por imparidades (balanço), </a:t>
            </a:r>
            <a:r>
              <a:rPr lang="pt-PT" sz="700" i="1" dirty="0">
                <a:latin typeface="+mn-lt"/>
              </a:rPr>
              <a:t>expected loss gap</a:t>
            </a:r>
            <a:r>
              <a:rPr lang="pt-PT" sz="700" dirty="0">
                <a:latin typeface="+mn-lt"/>
              </a:rPr>
              <a:t> e colaterais</a:t>
            </a:r>
          </a:p>
        </p:txBody>
      </p:sp>
      <p:cxnSp>
        <p:nvCxnSpPr>
          <p:cNvPr id="29" name="Conexão recta 28"/>
          <p:cNvCxnSpPr/>
          <p:nvPr/>
        </p:nvCxnSpPr>
        <p:spPr>
          <a:xfrm>
            <a:off x="403225" y="4740760"/>
            <a:ext cx="392430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0"/>
          <p:cNvSpPr>
            <a:spLocks noChangeArrowheads="1"/>
          </p:cNvSpPr>
          <p:nvPr/>
        </p:nvSpPr>
        <p:spPr bwMode="auto">
          <a:xfrm>
            <a:off x="4440170" y="1295295"/>
            <a:ext cx="14285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7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(Consolidado, milhões de euros)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4494090" y="7003057"/>
            <a:ext cx="2088000" cy="1756769"/>
          </a:xfrm>
          <a:prstGeom prst="rect">
            <a:avLst/>
          </a:prstGeom>
          <a:solidFill>
            <a:srgbClr val="F7DBE8"/>
          </a:solidFill>
        </p:spPr>
        <p:txBody>
          <a:bodyPr/>
          <a:lstStyle/>
          <a:p>
            <a:pPr>
              <a:lnSpc>
                <a:spcPct val="130000"/>
              </a:lnSpc>
              <a:defRPr/>
            </a:pPr>
            <a:endParaRPr lang="pt-PT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4426725" y="6773221"/>
            <a:ext cx="2373312" cy="2462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/>
            <a:r>
              <a:rPr lang="pt-PT" sz="1000" b="1" i="1" dirty="0">
                <a:solidFill>
                  <a:srgbClr val="262626"/>
                </a:solidFill>
                <a:latin typeface="Calibri"/>
              </a:rPr>
              <a:t>Non-</a:t>
            </a:r>
            <a:r>
              <a:rPr lang="pt-PT" sz="1000" b="1" i="1" dirty="0" err="1">
                <a:solidFill>
                  <a:srgbClr val="262626"/>
                </a:solidFill>
                <a:latin typeface="Calibri"/>
              </a:rPr>
              <a:t>performing</a:t>
            </a:r>
            <a:r>
              <a:rPr lang="pt-PT" sz="1000" b="1" i="1" dirty="0">
                <a:solidFill>
                  <a:srgbClr val="262626"/>
                </a:solidFill>
                <a:latin typeface="Calibri"/>
              </a:rPr>
              <a:t> </a:t>
            </a:r>
            <a:r>
              <a:rPr lang="pt-PT" sz="1000" b="1" i="1" dirty="0" err="1">
                <a:solidFill>
                  <a:srgbClr val="262626"/>
                </a:solidFill>
                <a:latin typeface="Calibri"/>
              </a:rPr>
              <a:t>exposures</a:t>
            </a:r>
            <a:r>
              <a:rPr lang="pt-PT" sz="1000" b="1" dirty="0">
                <a:solidFill>
                  <a:srgbClr val="262626"/>
                </a:solidFill>
                <a:latin typeface="Calibri"/>
              </a:rPr>
              <a:t> (NPE)</a:t>
            </a:r>
            <a:endParaRPr lang="pt-PT" sz="1000" b="1" dirty="0">
              <a:latin typeface="+mn-lt"/>
            </a:endParaRPr>
          </a:p>
        </p:txBody>
      </p:sp>
      <p:cxnSp>
        <p:nvCxnSpPr>
          <p:cNvPr id="76" name="Conexão recta 75"/>
          <p:cNvCxnSpPr/>
          <p:nvPr/>
        </p:nvCxnSpPr>
        <p:spPr>
          <a:xfrm>
            <a:off x="4494090" y="7003058"/>
            <a:ext cx="208800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40"/>
          <p:cNvSpPr>
            <a:spLocks noChangeArrowheads="1"/>
          </p:cNvSpPr>
          <p:nvPr/>
        </p:nvSpPr>
        <p:spPr bwMode="auto">
          <a:xfrm>
            <a:off x="4440175" y="7006077"/>
            <a:ext cx="14285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pt-PT" sz="7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Portugal, mil milhões de euros</a:t>
            </a:r>
            <a:r>
              <a:rPr lang="pt-PT" sz="7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</a:t>
            </a:r>
          </a:p>
        </p:txBody>
      </p:sp>
      <p:cxnSp>
        <p:nvCxnSpPr>
          <p:cNvPr id="81" name="Conexão recta 80"/>
          <p:cNvCxnSpPr/>
          <p:nvPr/>
        </p:nvCxnSpPr>
        <p:spPr>
          <a:xfrm>
            <a:off x="439738" y="7141536"/>
            <a:ext cx="392430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440176" y="5137384"/>
            <a:ext cx="1571264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 sz="7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(Consolidado, mil milhões de euros)</a:t>
            </a:r>
          </a:p>
        </p:txBody>
      </p:sp>
      <p:cxnSp>
        <p:nvCxnSpPr>
          <p:cNvPr id="46" name="Conexão recta 74"/>
          <p:cNvCxnSpPr/>
          <p:nvPr/>
        </p:nvCxnSpPr>
        <p:spPr>
          <a:xfrm>
            <a:off x="439738" y="8537575"/>
            <a:ext cx="392430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25"/>
          <p:cNvSpPr txBox="1"/>
          <p:nvPr/>
        </p:nvSpPr>
        <p:spPr>
          <a:xfrm>
            <a:off x="3895726" y="122238"/>
            <a:ext cx="26193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900" dirty="0">
                <a:solidFill>
                  <a:srgbClr val="E31C79"/>
                </a:solidFill>
                <a:latin typeface="+mn-lt"/>
                <a:cs typeface="+mn-cs"/>
              </a:rPr>
              <a:t>Resultados de 2020</a:t>
            </a:r>
          </a:p>
          <a:p>
            <a:pPr algn="r">
              <a:defRPr/>
            </a:pPr>
            <a:r>
              <a:rPr lang="pt-PT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Fact Sheet</a:t>
            </a:r>
          </a:p>
        </p:txBody>
      </p:sp>
      <p:sp>
        <p:nvSpPr>
          <p:cNvPr id="88" name="Rectângulo 55">
            <a:extLst>
              <a:ext uri="{FF2B5EF4-FFF2-40B4-BE49-F238E27FC236}">
                <a16:creationId xmlns:a16="http://schemas.microsoft.com/office/drawing/2014/main" id="{03350D77-5E33-4555-98AD-51B7D096B3EC}"/>
              </a:ext>
            </a:extLst>
          </p:cNvPr>
          <p:cNvSpPr/>
          <p:nvPr/>
        </p:nvSpPr>
        <p:spPr>
          <a:xfrm>
            <a:off x="4599759" y="8566206"/>
            <a:ext cx="288000" cy="108000"/>
          </a:xfrm>
          <a:prstGeom prst="rect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9" name="Rectângulo 60">
            <a:extLst>
              <a:ext uri="{FF2B5EF4-FFF2-40B4-BE49-F238E27FC236}">
                <a16:creationId xmlns:a16="http://schemas.microsoft.com/office/drawing/2014/main" id="{68615161-3CAB-4D09-B375-934C05409910}"/>
              </a:ext>
            </a:extLst>
          </p:cNvPr>
          <p:cNvSpPr/>
          <p:nvPr/>
        </p:nvSpPr>
        <p:spPr>
          <a:xfrm>
            <a:off x="5600133" y="8566206"/>
            <a:ext cx="28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0" name="Text Box 13">
            <a:extLst>
              <a:ext uri="{FF2B5EF4-FFF2-40B4-BE49-F238E27FC236}">
                <a16:creationId xmlns:a16="http://schemas.microsoft.com/office/drawing/2014/main" id="{8A44FE56-125A-4A77-A40A-1F73C41C2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408" y="8506945"/>
            <a:ext cx="1062848" cy="21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72000" tIns="46800" rIns="72000" bIns="46800">
            <a:spAutoFit/>
          </a:bodyPr>
          <a:lstStyle/>
          <a:p>
            <a:pPr algn="ctr" eaLnBrk="0" hangingPunct="0"/>
            <a:r>
              <a:rPr lang="pt-PT" sz="800" dirty="0">
                <a:latin typeface="+mn-lt"/>
              </a:rPr>
              <a:t>NPL&gt;90d</a:t>
            </a:r>
          </a:p>
        </p:txBody>
      </p:sp>
      <p:sp>
        <p:nvSpPr>
          <p:cNvPr id="91" name="Text Box 13">
            <a:extLst>
              <a:ext uri="{FF2B5EF4-FFF2-40B4-BE49-F238E27FC236}">
                <a16:creationId xmlns:a16="http://schemas.microsoft.com/office/drawing/2014/main" id="{F8119923-9D75-4C7B-BE47-3E64B9DF0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4446" y="8506945"/>
            <a:ext cx="1160119" cy="21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72000" tIns="46800" rIns="72000" bIns="46800">
            <a:spAutoFit/>
          </a:bodyPr>
          <a:lstStyle/>
          <a:p>
            <a:pPr algn="ctr" eaLnBrk="0" hangingPunct="0"/>
            <a:r>
              <a:rPr lang="pt-PT" sz="800" dirty="0">
                <a:latin typeface="+mn-lt"/>
              </a:rPr>
              <a:t>Outros NPE</a:t>
            </a:r>
          </a:p>
        </p:txBody>
      </p:sp>
      <p:cxnSp>
        <p:nvCxnSpPr>
          <p:cNvPr id="44" name="Conexão recta 43"/>
          <p:cNvCxnSpPr>
            <a:cxnSpLocks/>
          </p:cNvCxnSpPr>
          <p:nvPr/>
        </p:nvCxnSpPr>
        <p:spPr>
          <a:xfrm>
            <a:off x="4494090" y="1287937"/>
            <a:ext cx="208800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aixaDeTexto 57">
            <a:extLst>
              <a:ext uri="{FF2B5EF4-FFF2-40B4-BE49-F238E27FC236}">
                <a16:creationId xmlns:a16="http://schemas.microsoft.com/office/drawing/2014/main" id="{22B111B9-FD4D-40FD-8582-C0D16BEFFB0D}"/>
              </a:ext>
            </a:extLst>
          </p:cNvPr>
          <p:cNvSpPr txBox="1"/>
          <p:nvPr/>
        </p:nvSpPr>
        <p:spPr>
          <a:xfrm>
            <a:off x="4426725" y="4898007"/>
            <a:ext cx="242175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r>
              <a:rPr lang="pt-PT" sz="1000" b="1" dirty="0">
                <a:latin typeface="+mn-lt"/>
              </a:rPr>
              <a:t>Carteira de crédito </a:t>
            </a:r>
            <a:r>
              <a:rPr lang="pt-PT" sz="1000" b="1" i="1" dirty="0">
                <a:latin typeface="+mn-lt"/>
              </a:rPr>
              <a:t>performing</a:t>
            </a:r>
            <a:endParaRPr lang="pt-PT" sz="1000" b="1" dirty="0">
              <a:latin typeface="+mn-lt"/>
            </a:endParaRPr>
          </a:p>
        </p:txBody>
      </p:sp>
      <p:cxnSp>
        <p:nvCxnSpPr>
          <p:cNvPr id="138" name="Conexão recta 75">
            <a:extLst>
              <a:ext uri="{FF2B5EF4-FFF2-40B4-BE49-F238E27FC236}">
                <a16:creationId xmlns:a16="http://schemas.microsoft.com/office/drawing/2014/main" id="{464BFF2F-BB5E-4876-B6A0-C142620D9F5B}"/>
              </a:ext>
            </a:extLst>
          </p:cNvPr>
          <p:cNvCxnSpPr/>
          <p:nvPr/>
        </p:nvCxnSpPr>
        <p:spPr>
          <a:xfrm>
            <a:off x="4494090" y="5121208"/>
            <a:ext cx="208800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21">
            <a:extLst>
              <a:ext uri="{FF2B5EF4-FFF2-40B4-BE49-F238E27FC236}">
                <a16:creationId xmlns:a16="http://schemas.microsoft.com/office/drawing/2014/main" id="{FEF17460-588E-4F0C-90CB-011635ADA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220205"/>
              </p:ext>
            </p:extLst>
          </p:nvPr>
        </p:nvGraphicFramePr>
        <p:xfrm>
          <a:off x="4522665" y="1825600"/>
          <a:ext cx="963743" cy="945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6" name="Text Box 25">
            <a:extLst>
              <a:ext uri="{FF2B5EF4-FFF2-40B4-BE49-F238E27FC236}">
                <a16:creationId xmlns:a16="http://schemas.microsoft.com/office/drawing/2014/main" id="{D0AE1E9C-C73F-492D-8E6B-0280E610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570" y="5374117"/>
            <a:ext cx="1050547" cy="21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pt-PT" sz="800" dirty="0">
                <a:solidFill>
                  <a:srgbClr val="000000"/>
                </a:solidFill>
                <a:latin typeface="+mn-lt"/>
              </a:rPr>
              <a:t>+4,6%</a:t>
            </a:r>
          </a:p>
        </p:txBody>
      </p:sp>
      <p:sp>
        <p:nvSpPr>
          <p:cNvPr id="69" name="Freeform 46">
            <a:extLst>
              <a:ext uri="{FF2B5EF4-FFF2-40B4-BE49-F238E27FC236}">
                <a16:creationId xmlns:a16="http://schemas.microsoft.com/office/drawing/2014/main" id="{A4545582-F2E3-4471-9688-CD3711FDC646}"/>
              </a:ext>
            </a:extLst>
          </p:cNvPr>
          <p:cNvSpPr>
            <a:spLocks/>
          </p:cNvSpPr>
          <p:nvPr/>
        </p:nvSpPr>
        <p:spPr bwMode="auto">
          <a:xfrm>
            <a:off x="4965571" y="5569416"/>
            <a:ext cx="1050547" cy="72000"/>
          </a:xfrm>
          <a:custGeom>
            <a:avLst/>
            <a:gdLst>
              <a:gd name="T0" fmla="*/ 0 w 455"/>
              <a:gd name="T1" fmla="*/ 2147483647 h 138"/>
              <a:gd name="T2" fmla="*/ 0 w 455"/>
              <a:gd name="T3" fmla="*/ 0 h 138"/>
              <a:gd name="T4" fmla="*/ 2147483647 w 455"/>
              <a:gd name="T5" fmla="*/ 0 h 138"/>
              <a:gd name="T6" fmla="*/ 0 60000 65536"/>
              <a:gd name="T7" fmla="*/ 0 60000 65536"/>
              <a:gd name="T8" fmla="*/ 0 60000 65536"/>
              <a:gd name="T9" fmla="*/ 0 w 455"/>
              <a:gd name="T10" fmla="*/ 0 h 138"/>
              <a:gd name="T11" fmla="*/ 455 w 455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138">
                <a:moveTo>
                  <a:pt x="0" y="138"/>
                </a:moveTo>
                <a:lnTo>
                  <a:pt x="0" y="0"/>
                </a:lnTo>
                <a:lnTo>
                  <a:pt x="455" y="0"/>
                </a:lnTo>
              </a:path>
            </a:pathLst>
          </a:custGeom>
          <a:noFill/>
          <a:ln w="3175" cap="rnd" cmpd="sng">
            <a:solidFill>
              <a:srgbClr val="CD0067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 lIns="90000" tIns="46800" rIns="90000" bIns="4680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PT" sz="800" dirty="0">
              <a:solidFill>
                <a:srgbClr val="000000"/>
              </a:solidFill>
            </a:endParaRPr>
          </a:p>
        </p:txBody>
      </p:sp>
      <p:cxnSp>
        <p:nvCxnSpPr>
          <p:cNvPr id="53" name="Conexão recta 7">
            <a:extLst>
              <a:ext uri="{FF2B5EF4-FFF2-40B4-BE49-F238E27FC236}">
                <a16:creationId xmlns:a16="http://schemas.microsoft.com/office/drawing/2014/main" id="{882D2EA3-0336-4BA2-99F0-CD45BBB2645F}"/>
              </a:ext>
            </a:extLst>
          </p:cNvPr>
          <p:cNvCxnSpPr/>
          <p:nvPr/>
        </p:nvCxnSpPr>
        <p:spPr>
          <a:xfrm>
            <a:off x="439738" y="2767146"/>
            <a:ext cx="3887787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aixaDeTexto 73">
            <a:extLst>
              <a:ext uri="{FF2B5EF4-FFF2-40B4-BE49-F238E27FC236}">
                <a16:creationId xmlns:a16="http://schemas.microsoft.com/office/drawing/2014/main" id="{5EBEC408-D84C-4D1E-993D-CD7BCF2B0348}"/>
              </a:ext>
            </a:extLst>
          </p:cNvPr>
          <p:cNvSpPr txBox="1"/>
          <p:nvPr/>
        </p:nvSpPr>
        <p:spPr>
          <a:xfrm>
            <a:off x="4494090" y="3132106"/>
            <a:ext cx="2088000" cy="1787713"/>
          </a:xfrm>
          <a:prstGeom prst="rect">
            <a:avLst/>
          </a:prstGeom>
          <a:solidFill>
            <a:srgbClr val="F7DBE8"/>
          </a:solidFill>
        </p:spPr>
        <p:txBody>
          <a:bodyPr/>
          <a:lstStyle/>
          <a:p>
            <a:pPr>
              <a:lnSpc>
                <a:spcPct val="130000"/>
              </a:lnSpc>
              <a:defRPr/>
            </a:pPr>
            <a:endParaRPr lang="pt-PT" sz="9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0" name="CaixaDeTexto 118">
            <a:extLst>
              <a:ext uri="{FF2B5EF4-FFF2-40B4-BE49-F238E27FC236}">
                <a16:creationId xmlns:a16="http://schemas.microsoft.com/office/drawing/2014/main" id="{9E3F7440-65E1-480C-B1EA-7FD5D1939667}"/>
              </a:ext>
            </a:extLst>
          </p:cNvPr>
          <p:cNvSpPr txBox="1"/>
          <p:nvPr/>
        </p:nvSpPr>
        <p:spPr>
          <a:xfrm>
            <a:off x="4435475" y="2911847"/>
            <a:ext cx="2373313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1000" b="1" dirty="0">
                <a:latin typeface="+mn-lt"/>
              </a:rPr>
              <a:t>Capital robusto</a:t>
            </a:r>
          </a:p>
        </p:txBody>
      </p:sp>
      <p:sp>
        <p:nvSpPr>
          <p:cNvPr id="71" name="Rectangle 40">
            <a:extLst>
              <a:ext uri="{FF2B5EF4-FFF2-40B4-BE49-F238E27FC236}">
                <a16:creationId xmlns:a16="http://schemas.microsoft.com/office/drawing/2014/main" id="{D7477594-9883-4815-BB2A-8B69F996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3144599"/>
            <a:ext cx="1608133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75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(Rácio de capital fully implemented)</a:t>
            </a:r>
          </a:p>
        </p:txBody>
      </p:sp>
      <p:cxnSp>
        <p:nvCxnSpPr>
          <p:cNvPr id="72" name="Conexão recta 143">
            <a:extLst>
              <a:ext uri="{FF2B5EF4-FFF2-40B4-BE49-F238E27FC236}">
                <a16:creationId xmlns:a16="http://schemas.microsoft.com/office/drawing/2014/main" id="{BB1A8A71-2AAE-43A8-9688-06C7A6C90639}"/>
              </a:ext>
            </a:extLst>
          </p:cNvPr>
          <p:cNvCxnSpPr/>
          <p:nvPr/>
        </p:nvCxnSpPr>
        <p:spPr>
          <a:xfrm>
            <a:off x="4495800" y="3132509"/>
            <a:ext cx="2087563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157DC59C-F8F9-411B-AF1D-FDD1903727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100556"/>
              </p:ext>
            </p:extLst>
          </p:nvPr>
        </p:nvGraphicFramePr>
        <p:xfrm>
          <a:off x="4539383" y="3373763"/>
          <a:ext cx="2002340" cy="121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8" name="Rectangle 77">
            <a:extLst>
              <a:ext uri="{FF2B5EF4-FFF2-40B4-BE49-F238E27FC236}">
                <a16:creationId xmlns:a16="http://schemas.microsoft.com/office/drawing/2014/main" id="{D77EA3CC-EA10-477C-BC84-0100B637CC07}"/>
              </a:ext>
            </a:extLst>
          </p:cNvPr>
          <p:cNvSpPr/>
          <p:nvPr/>
        </p:nvSpPr>
        <p:spPr>
          <a:xfrm>
            <a:off x="5943522" y="3502500"/>
            <a:ext cx="504000" cy="1074442"/>
          </a:xfrm>
          <a:prstGeom prst="rect">
            <a:avLst/>
          </a:prstGeom>
          <a:noFill/>
          <a:ln w="31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79" name="Rectângulo 60">
            <a:extLst>
              <a:ext uri="{FF2B5EF4-FFF2-40B4-BE49-F238E27FC236}">
                <a16:creationId xmlns:a16="http://schemas.microsoft.com/office/drawing/2014/main" id="{2821A543-2717-4346-AB35-9466464EC84E}"/>
              </a:ext>
            </a:extLst>
          </p:cNvPr>
          <p:cNvSpPr/>
          <p:nvPr/>
        </p:nvSpPr>
        <p:spPr>
          <a:xfrm>
            <a:off x="5600133" y="4690633"/>
            <a:ext cx="288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80" name="Text Box 13">
            <a:extLst>
              <a:ext uri="{FF2B5EF4-FFF2-40B4-BE49-F238E27FC236}">
                <a16:creationId xmlns:a16="http://schemas.microsoft.com/office/drawing/2014/main" id="{47A705A1-36A8-488C-BD4C-86F9BE925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358" y="4640897"/>
            <a:ext cx="1062848" cy="21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72000" tIns="46800" rIns="72000" bIns="46800">
            <a:spAutoFit/>
          </a:bodyPr>
          <a:lstStyle/>
          <a:p>
            <a:pPr algn="ctr" eaLnBrk="0" hangingPunct="0"/>
            <a:r>
              <a:rPr lang="pt-PT" sz="800" dirty="0">
                <a:latin typeface="+mn-lt"/>
              </a:rPr>
              <a:t>CET1</a:t>
            </a:r>
          </a:p>
        </p:txBody>
      </p:sp>
      <p:sp>
        <p:nvSpPr>
          <p:cNvPr id="82" name="Text Box 13">
            <a:extLst>
              <a:ext uri="{FF2B5EF4-FFF2-40B4-BE49-F238E27FC236}">
                <a16:creationId xmlns:a16="http://schemas.microsoft.com/office/drawing/2014/main" id="{AC044E0A-719D-41E6-A9CA-E6CFA953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6609" y="4574817"/>
            <a:ext cx="792000" cy="3407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72000" tIns="46800" rIns="72000" bIns="46800">
            <a:spAutoFit/>
          </a:bodyPr>
          <a:lstStyle/>
          <a:p>
            <a:pPr algn="ctr" eaLnBrk="0" hangingPunct="0"/>
            <a:r>
              <a:rPr lang="pt-PT" sz="800" dirty="0">
                <a:latin typeface="+mn-lt"/>
              </a:rPr>
              <a:t>Rácio de capital total</a:t>
            </a:r>
          </a:p>
        </p:txBody>
      </p:sp>
      <p:sp>
        <p:nvSpPr>
          <p:cNvPr id="83" name="Rectângulo 55">
            <a:extLst>
              <a:ext uri="{FF2B5EF4-FFF2-40B4-BE49-F238E27FC236}">
                <a16:creationId xmlns:a16="http://schemas.microsoft.com/office/drawing/2014/main" id="{F1F3E3A3-F4F1-48B8-81F3-C15BB654F9D7}"/>
              </a:ext>
            </a:extLst>
          </p:cNvPr>
          <p:cNvSpPr/>
          <p:nvPr/>
        </p:nvSpPr>
        <p:spPr>
          <a:xfrm>
            <a:off x="4637859" y="4690633"/>
            <a:ext cx="288000" cy="108000"/>
          </a:xfrm>
          <a:prstGeom prst="rect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aphicFrame>
        <p:nvGraphicFramePr>
          <p:cNvPr id="51" name="Object 21">
            <a:extLst>
              <a:ext uri="{FF2B5EF4-FFF2-40B4-BE49-F238E27FC236}">
                <a16:creationId xmlns:a16="http://schemas.microsoft.com/office/drawing/2014/main" id="{61E24B93-6AD3-46EE-9EEB-7E76AFB59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593237"/>
              </p:ext>
            </p:extLst>
          </p:nvPr>
        </p:nvGraphicFramePr>
        <p:xfrm>
          <a:off x="5606522" y="1567733"/>
          <a:ext cx="963743" cy="121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6" name="Text Box 25">
            <a:extLst>
              <a:ext uri="{FF2B5EF4-FFF2-40B4-BE49-F238E27FC236}">
                <a16:creationId xmlns:a16="http://schemas.microsoft.com/office/drawing/2014/main" id="{8D623B01-3CE8-482B-A21C-E392A1DD2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203" y="1601321"/>
            <a:ext cx="476834" cy="2022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pt-PT" sz="700" dirty="0">
                <a:solidFill>
                  <a:srgbClr val="000000"/>
                </a:solidFill>
                <a:latin typeface="+mn-lt"/>
              </a:rPr>
              <a:t>-39,4%</a:t>
            </a:r>
          </a:p>
        </p:txBody>
      </p:sp>
      <p:sp>
        <p:nvSpPr>
          <p:cNvPr id="57" name="Freeform 46">
            <a:extLst>
              <a:ext uri="{FF2B5EF4-FFF2-40B4-BE49-F238E27FC236}">
                <a16:creationId xmlns:a16="http://schemas.microsoft.com/office/drawing/2014/main" id="{72EDC7E0-7679-48B1-8215-4F7E88F71724}"/>
              </a:ext>
            </a:extLst>
          </p:cNvPr>
          <p:cNvSpPr>
            <a:spLocks/>
          </p:cNvSpPr>
          <p:nvPr/>
        </p:nvSpPr>
        <p:spPr bwMode="auto">
          <a:xfrm flipH="1">
            <a:off x="4689338" y="1790371"/>
            <a:ext cx="558933" cy="209990"/>
          </a:xfrm>
          <a:custGeom>
            <a:avLst/>
            <a:gdLst>
              <a:gd name="T0" fmla="*/ 0 w 455"/>
              <a:gd name="T1" fmla="*/ 2147483647 h 138"/>
              <a:gd name="T2" fmla="*/ 0 w 455"/>
              <a:gd name="T3" fmla="*/ 0 h 138"/>
              <a:gd name="T4" fmla="*/ 2147483647 w 455"/>
              <a:gd name="T5" fmla="*/ 0 h 138"/>
              <a:gd name="T6" fmla="*/ 0 60000 65536"/>
              <a:gd name="T7" fmla="*/ 0 60000 65536"/>
              <a:gd name="T8" fmla="*/ 0 60000 65536"/>
              <a:gd name="T9" fmla="*/ 0 w 455"/>
              <a:gd name="T10" fmla="*/ 0 h 138"/>
              <a:gd name="T11" fmla="*/ 455 w 455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138">
                <a:moveTo>
                  <a:pt x="0" y="138"/>
                </a:moveTo>
                <a:lnTo>
                  <a:pt x="0" y="0"/>
                </a:lnTo>
                <a:lnTo>
                  <a:pt x="455" y="0"/>
                </a:lnTo>
              </a:path>
            </a:pathLst>
          </a:custGeom>
          <a:noFill/>
          <a:ln w="3175" cap="rnd" cmpd="sng">
            <a:solidFill>
              <a:srgbClr val="CD0067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 lIns="90000" tIns="46800" rIns="90000" bIns="4680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58" name="Text Box 25">
            <a:extLst>
              <a:ext uri="{FF2B5EF4-FFF2-40B4-BE49-F238E27FC236}">
                <a16:creationId xmlns:a16="http://schemas.microsoft.com/office/drawing/2014/main" id="{270DECBE-5C76-4D30-8FDF-FBD8CB8A2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125" y="1449798"/>
            <a:ext cx="1050547" cy="2022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pt-PT" sz="700" dirty="0">
                <a:solidFill>
                  <a:srgbClr val="000000"/>
                </a:solidFill>
                <a:latin typeface="+mn-lt"/>
              </a:rPr>
              <a:t>+1,5%</a:t>
            </a:r>
          </a:p>
        </p:txBody>
      </p:sp>
      <p:sp>
        <p:nvSpPr>
          <p:cNvPr id="59" name="Freeform 46">
            <a:extLst>
              <a:ext uri="{FF2B5EF4-FFF2-40B4-BE49-F238E27FC236}">
                <a16:creationId xmlns:a16="http://schemas.microsoft.com/office/drawing/2014/main" id="{038385A3-7248-44C9-B452-1C17F692D566}"/>
              </a:ext>
            </a:extLst>
          </p:cNvPr>
          <p:cNvSpPr>
            <a:spLocks/>
          </p:cNvSpPr>
          <p:nvPr/>
        </p:nvSpPr>
        <p:spPr bwMode="auto">
          <a:xfrm>
            <a:off x="5816148" y="1640680"/>
            <a:ext cx="540000" cy="72000"/>
          </a:xfrm>
          <a:custGeom>
            <a:avLst/>
            <a:gdLst>
              <a:gd name="T0" fmla="*/ 0 w 455"/>
              <a:gd name="T1" fmla="*/ 2147483647 h 138"/>
              <a:gd name="T2" fmla="*/ 0 w 455"/>
              <a:gd name="T3" fmla="*/ 0 h 138"/>
              <a:gd name="T4" fmla="*/ 2147483647 w 455"/>
              <a:gd name="T5" fmla="*/ 0 h 138"/>
              <a:gd name="T6" fmla="*/ 0 60000 65536"/>
              <a:gd name="T7" fmla="*/ 0 60000 65536"/>
              <a:gd name="T8" fmla="*/ 0 60000 65536"/>
              <a:gd name="T9" fmla="*/ 0 w 455"/>
              <a:gd name="T10" fmla="*/ 0 h 138"/>
              <a:gd name="T11" fmla="*/ 455 w 455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138">
                <a:moveTo>
                  <a:pt x="0" y="138"/>
                </a:moveTo>
                <a:lnTo>
                  <a:pt x="0" y="0"/>
                </a:lnTo>
                <a:lnTo>
                  <a:pt x="455" y="0"/>
                </a:lnTo>
              </a:path>
            </a:pathLst>
          </a:custGeom>
          <a:noFill/>
          <a:ln w="3175" cap="rnd" cmpd="sng">
            <a:solidFill>
              <a:srgbClr val="CD0067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 lIns="90000" tIns="46800" rIns="90000" bIns="4680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PT" sz="800" dirty="0">
              <a:solidFill>
                <a:srgbClr val="000000"/>
              </a:solidFill>
            </a:endParaRPr>
          </a:p>
        </p:txBody>
      </p:sp>
      <p:graphicFrame>
        <p:nvGraphicFramePr>
          <p:cNvPr id="60" name="Object 21">
            <a:extLst>
              <a:ext uri="{FF2B5EF4-FFF2-40B4-BE49-F238E27FC236}">
                <a16:creationId xmlns:a16="http://schemas.microsoft.com/office/drawing/2014/main" id="{20F25260-1522-4054-8495-08CD833635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85949"/>
              </p:ext>
            </p:extLst>
          </p:nvPr>
        </p:nvGraphicFramePr>
        <p:xfrm>
          <a:off x="4501731" y="7198564"/>
          <a:ext cx="2039242" cy="135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3" name="Text Box 25">
            <a:extLst>
              <a:ext uri="{FF2B5EF4-FFF2-40B4-BE49-F238E27FC236}">
                <a16:creationId xmlns:a16="http://schemas.microsoft.com/office/drawing/2014/main" id="{3EF30215-F688-4093-BAFC-1AD149A8E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754" y="7278191"/>
            <a:ext cx="1347512" cy="217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pt-PT" sz="800" dirty="0">
                <a:solidFill>
                  <a:srgbClr val="000000"/>
                </a:solidFill>
                <a:latin typeface="+mn-lt"/>
              </a:rPr>
              <a:t>-27,2%</a:t>
            </a:r>
          </a:p>
        </p:txBody>
      </p:sp>
      <p:sp>
        <p:nvSpPr>
          <p:cNvPr id="94" name="Freeform 46">
            <a:extLst>
              <a:ext uri="{FF2B5EF4-FFF2-40B4-BE49-F238E27FC236}">
                <a16:creationId xmlns:a16="http://schemas.microsoft.com/office/drawing/2014/main" id="{45D408C1-268F-4472-951E-D8FB7BF1DDA0}"/>
              </a:ext>
            </a:extLst>
          </p:cNvPr>
          <p:cNvSpPr>
            <a:spLocks/>
          </p:cNvSpPr>
          <p:nvPr/>
        </p:nvSpPr>
        <p:spPr bwMode="auto">
          <a:xfrm flipH="1">
            <a:off x="5013189" y="7474003"/>
            <a:ext cx="1015200" cy="144000"/>
          </a:xfrm>
          <a:custGeom>
            <a:avLst/>
            <a:gdLst>
              <a:gd name="T0" fmla="*/ 0 w 455"/>
              <a:gd name="T1" fmla="*/ 2147483647 h 138"/>
              <a:gd name="T2" fmla="*/ 0 w 455"/>
              <a:gd name="T3" fmla="*/ 0 h 138"/>
              <a:gd name="T4" fmla="*/ 2147483647 w 455"/>
              <a:gd name="T5" fmla="*/ 0 h 138"/>
              <a:gd name="T6" fmla="*/ 0 60000 65536"/>
              <a:gd name="T7" fmla="*/ 0 60000 65536"/>
              <a:gd name="T8" fmla="*/ 0 60000 65536"/>
              <a:gd name="T9" fmla="*/ 0 w 455"/>
              <a:gd name="T10" fmla="*/ 0 h 138"/>
              <a:gd name="T11" fmla="*/ 455 w 455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5" h="138">
                <a:moveTo>
                  <a:pt x="0" y="138"/>
                </a:moveTo>
                <a:lnTo>
                  <a:pt x="0" y="0"/>
                </a:lnTo>
                <a:lnTo>
                  <a:pt x="455" y="0"/>
                </a:lnTo>
              </a:path>
            </a:pathLst>
          </a:custGeom>
          <a:noFill/>
          <a:ln w="3175" cap="rnd" cmpd="sng">
            <a:solidFill>
              <a:srgbClr val="CD0067"/>
            </a:solidFill>
            <a:prstDash val="sysDot"/>
            <a:round/>
            <a:headEnd type="triangle" w="med" len="med"/>
            <a:tailEnd type="none" w="med" len="med"/>
          </a:ln>
        </p:spPr>
        <p:txBody>
          <a:bodyPr lIns="90000" tIns="46800" rIns="90000" bIns="4680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PT" dirty="0">
              <a:solidFill>
                <a:srgbClr val="000000"/>
              </a:solidFill>
            </a:endParaRPr>
          </a:p>
        </p:txBody>
      </p:sp>
      <p:sp>
        <p:nvSpPr>
          <p:cNvPr id="86" name="Text Box 13">
            <a:extLst>
              <a:ext uri="{FF2B5EF4-FFF2-40B4-BE49-F238E27FC236}">
                <a16:creationId xmlns:a16="http://schemas.microsoft.com/office/drawing/2014/main" id="{B59FEA40-6573-4201-A199-ACB9831AA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62" y="2702381"/>
            <a:ext cx="941147" cy="2022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72000" tIns="46800" rIns="72000" bIns="46800">
            <a:spAutoFit/>
          </a:bodyPr>
          <a:lstStyle/>
          <a:p>
            <a:pPr algn="ctr" eaLnBrk="0" hangingPunct="0"/>
            <a:r>
              <a:rPr lang="pt-PT" sz="700" b="1" dirty="0">
                <a:latin typeface="+mn-lt"/>
              </a:rPr>
              <a:t>Resultado líquido</a:t>
            </a:r>
          </a:p>
        </p:txBody>
      </p:sp>
      <p:sp>
        <p:nvSpPr>
          <p:cNvPr id="95" name="Text Box 13">
            <a:extLst>
              <a:ext uri="{FF2B5EF4-FFF2-40B4-BE49-F238E27FC236}">
                <a16:creationId xmlns:a16="http://schemas.microsoft.com/office/drawing/2014/main" id="{172F7B81-0CA3-4B68-937E-35812E022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543" y="2702381"/>
            <a:ext cx="998707" cy="2022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72000" tIns="46800" rIns="72000" bIns="46800">
            <a:spAutoFit/>
          </a:bodyPr>
          <a:lstStyle/>
          <a:p>
            <a:pPr algn="ctr" eaLnBrk="0" hangingPunct="0"/>
            <a:r>
              <a:rPr lang="pt-PT" sz="700" b="1" dirty="0">
                <a:latin typeface="+mn-lt"/>
              </a:rPr>
              <a:t>Resultado operacional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Z:\GestaoInterna\Templates\2011\Logo_Mbcp\20110622_Assinatura_email\Millenniumbcp_V02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2" y="122244"/>
            <a:ext cx="1190625" cy="27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ítulo 3"/>
          <p:cNvSpPr txBox="1">
            <a:spLocks/>
          </p:cNvSpPr>
          <p:nvPr/>
        </p:nvSpPr>
        <p:spPr bwMode="auto">
          <a:xfrm>
            <a:off x="281173" y="564206"/>
            <a:ext cx="6367277" cy="54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pt-PT" altLang="pt-PT" sz="1400" b="1" dirty="0">
                <a:solidFill>
                  <a:srgbClr val="E31C79"/>
                </a:solidFill>
                <a:latin typeface="+mn-lt"/>
                <a:ea typeface="+mj-ea"/>
                <a:cs typeface="+mj-cs"/>
              </a:rPr>
              <a:t>Ação BCP desvalorizou 39,3% em 2020, o que compara com uma desvalorização de 24,6% do índice Eurostoxx 600 Banks</a:t>
            </a:r>
          </a:p>
        </p:txBody>
      </p:sp>
      <p:cxnSp>
        <p:nvCxnSpPr>
          <p:cNvPr id="27" name="Conexão recta 26"/>
          <p:cNvCxnSpPr>
            <a:cxnSpLocks/>
          </p:cNvCxnSpPr>
          <p:nvPr/>
        </p:nvCxnSpPr>
        <p:spPr>
          <a:xfrm>
            <a:off x="296774" y="8797312"/>
            <a:ext cx="6264000" cy="0"/>
          </a:xfrm>
          <a:prstGeom prst="line">
            <a:avLst/>
          </a:prstGeom>
          <a:ln w="19050">
            <a:solidFill>
              <a:srgbClr val="E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3895726" y="122238"/>
            <a:ext cx="2619375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PT" sz="900" dirty="0">
                <a:solidFill>
                  <a:srgbClr val="E31C79"/>
                </a:solidFill>
                <a:latin typeface="+mn-lt"/>
                <a:cs typeface="+mn-cs"/>
              </a:rPr>
              <a:t>Resultados de 2020</a:t>
            </a:r>
          </a:p>
          <a:p>
            <a:pPr algn="r">
              <a:defRPr/>
            </a:pPr>
            <a:r>
              <a:rPr lang="pt-PT" sz="7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Fact Sheet</a:t>
            </a:r>
          </a:p>
        </p:txBody>
      </p:sp>
      <p:cxnSp>
        <p:nvCxnSpPr>
          <p:cNvPr id="11" name="Conexão recta 27"/>
          <p:cNvCxnSpPr/>
          <p:nvPr/>
        </p:nvCxnSpPr>
        <p:spPr>
          <a:xfrm>
            <a:off x="338624" y="1116576"/>
            <a:ext cx="6264000" cy="0"/>
          </a:xfrm>
          <a:prstGeom prst="line">
            <a:avLst/>
          </a:prstGeom>
          <a:ln w="19050">
            <a:solidFill>
              <a:srgbClr val="E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 Box 7"/>
          <p:cNvSpPr txBox="1">
            <a:spLocks noChangeArrowheads="1"/>
          </p:cNvSpPr>
          <p:nvPr/>
        </p:nvSpPr>
        <p:spPr bwMode="auto">
          <a:xfrm>
            <a:off x="338263" y="1164782"/>
            <a:ext cx="1195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pt-PT" sz="800" dirty="0">
                <a:latin typeface="Trebuchet MS" panose="020B0603020202020204" pitchFamily="34" charset="0"/>
              </a:rPr>
              <a:t>(# ações, milhões)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5398021" y="1164782"/>
            <a:ext cx="11957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pt-PT" sz="800" dirty="0">
                <a:latin typeface="Trebuchet MS" panose="020B0603020202020204" pitchFamily="34" charset="0"/>
              </a:rPr>
              <a:t>(euros)</a:t>
            </a:r>
          </a:p>
        </p:txBody>
      </p:sp>
      <p:sp>
        <p:nvSpPr>
          <p:cNvPr id="18" name="CaixaDeTexto 29"/>
          <p:cNvSpPr txBox="1"/>
          <p:nvPr/>
        </p:nvSpPr>
        <p:spPr>
          <a:xfrm>
            <a:off x="261605" y="4888980"/>
            <a:ext cx="6305850" cy="385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120"/>
              </a:lnSpc>
              <a:spcBef>
                <a:spcPts val="600"/>
              </a:spcBef>
              <a:spcAft>
                <a:spcPts val="0"/>
              </a:spcAft>
            </a:pPr>
            <a:r>
              <a:rPr lang="pt-PT" sz="850" dirty="0">
                <a:latin typeface="Trebuchet MS" panose="020B0603020202020204" pitchFamily="34" charset="0"/>
                <a:ea typeface="Calibri"/>
                <a:cs typeface="Times New Roman"/>
              </a:rPr>
              <a:t>A ação BCP fechou 2020 com uma desvalorização de 39,3%, o que compara com uma desvalorização de 24,6% do índice de bancos europeus. </a:t>
            </a:r>
            <a:endParaRPr lang="en-GB" sz="850" dirty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algn="just">
              <a:lnSpc>
                <a:spcPts val="1120"/>
              </a:lnSpc>
              <a:spcBef>
                <a:spcPts val="600"/>
              </a:spcBef>
              <a:spcAft>
                <a:spcPts val="0"/>
              </a:spcAft>
            </a:pPr>
            <a:r>
              <a:rPr lang="pt-PT" altLang="pt-PT" sz="850" dirty="0">
                <a:latin typeface="Trebuchet MS" panose="020B0603020202020204" pitchFamily="34" charset="0"/>
                <a:cs typeface="Times New Roman"/>
              </a:rPr>
              <a:t>O desempenho da ação BCP refletiu as incertezas relacionadas com o aparecimento, propagação e potenciais impactos económicos e sociais da pandemia Covid-19. Adicionalmente, refletiu ainda fatores específicos, nomeadamente,  associados à operação polaca, como a i</a:t>
            </a: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ncerteza em torno da evolução do tema dos créditos concedidos em moeda estrangeira</a:t>
            </a:r>
            <a:r>
              <a:rPr lang="pt-PT" altLang="pt-PT" sz="850" dirty="0">
                <a:latin typeface="Trebuchet MS" panose="020B0603020202020204" pitchFamily="34" charset="0"/>
                <a:cs typeface="Times New Roman"/>
              </a:rPr>
              <a:t>. </a:t>
            </a:r>
          </a:p>
          <a:p>
            <a:pPr algn="just">
              <a:lnSpc>
                <a:spcPts val="1120"/>
              </a:lnSpc>
              <a:spcBef>
                <a:spcPts val="600"/>
              </a:spcBef>
              <a:spcAft>
                <a:spcPts val="0"/>
              </a:spcAft>
            </a:pPr>
            <a:r>
              <a:rPr lang="pt-PT" sz="850" dirty="0">
                <a:latin typeface="Trebuchet MS" panose="020B0603020202020204" pitchFamily="34" charset="0"/>
                <a:ea typeface="Calibri"/>
                <a:cs typeface="Arial"/>
              </a:rPr>
              <a:t>Impactos positivos:</a:t>
            </a:r>
            <a:endParaRPr lang="en-GB" sz="850" dirty="0">
              <a:latin typeface="Trebuchet MS" panose="020B0603020202020204" pitchFamily="34" charset="0"/>
              <a:ea typeface="Calibri"/>
              <a:cs typeface="Arial"/>
            </a:endParaRPr>
          </a:p>
          <a:p>
            <a:pPr marL="800100" lvl="1" indent="-342900" algn="just">
              <a:lnSpc>
                <a:spcPts val="1120"/>
              </a:lnSpc>
              <a:spcBef>
                <a:spcPts val="300"/>
              </a:spcBef>
              <a:spcAft>
                <a:spcPts val="300"/>
              </a:spcAft>
              <a:buClr>
                <a:srgbClr val="E31C79"/>
              </a:buClr>
              <a:buFont typeface="Symbol"/>
              <a:buChar char=""/>
            </a:pP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Divulgação de resultados de 2019 que, apesar dos efeitos extraordinários, aumentaram face ao ano anterior.</a:t>
            </a:r>
            <a:r>
              <a:rPr lang="en-GB" sz="850" dirty="0">
                <a:latin typeface="Trebuchet MS" panose="020B0603020202020204" pitchFamily="34" charset="0"/>
                <a:ea typeface="Times New Roman"/>
                <a:cs typeface="Times New Roman"/>
              </a:rPr>
              <a:t> </a:t>
            </a: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Divulgação de resultados do 1T20, com elogios ao nível de transparência e à informação adicional divulgada sobre a Covid-19. Divulgação de resultados do 3T20, influenciados pelo contexto Covid-19, contudo, com uma reação positiva a refletir a estabilidade do resultado </a:t>
            </a:r>
            <a:r>
              <a:rPr lang="pt-PT" sz="850" i="1" dirty="0">
                <a:latin typeface="Trebuchet MS" panose="020B0603020202020204" pitchFamily="34" charset="0"/>
                <a:ea typeface="Times New Roman"/>
                <a:cs typeface="Times New Roman"/>
              </a:rPr>
              <a:t>core</a:t>
            </a: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, níveis de eficiência e redução de NPE;</a:t>
            </a:r>
            <a:endParaRPr lang="en-GB" sz="850" dirty="0"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marL="800100" lvl="1" indent="-342900" algn="just">
              <a:lnSpc>
                <a:spcPts val="1120"/>
              </a:lnSpc>
              <a:spcBef>
                <a:spcPts val="300"/>
              </a:spcBef>
              <a:spcAft>
                <a:spcPts val="300"/>
              </a:spcAft>
              <a:buClr>
                <a:srgbClr val="E31C79"/>
              </a:buClr>
              <a:buFont typeface="Symbol"/>
              <a:buChar char=""/>
            </a:pP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Anúncio de planos de estímulo económico pelos vários governos Europeus, tendo o BCP obtido uma quota de mercado nas linhas de crédito com garantia do Estado concedidas a empresas superior à sua quota de mercado natural;</a:t>
            </a:r>
          </a:p>
          <a:p>
            <a:pPr marL="800100" lvl="1" indent="-342900" algn="just">
              <a:lnSpc>
                <a:spcPts val="1120"/>
              </a:lnSpc>
              <a:spcBef>
                <a:spcPts val="300"/>
              </a:spcBef>
              <a:spcAft>
                <a:spcPts val="300"/>
              </a:spcAft>
              <a:buClr>
                <a:srgbClr val="E31C79"/>
              </a:buClr>
              <a:buFont typeface="Symbol"/>
              <a:buChar char=""/>
            </a:pP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Anúncio de medidas de apoio aos bancos pelo BCE, focadas no alívio dos requisitos de capital e liquidez, limitação do reconhecimento de provisões e flexibilização em processos de consolidação no setor;</a:t>
            </a:r>
          </a:p>
          <a:p>
            <a:pPr marL="800100" lvl="1" indent="-342900" algn="just">
              <a:lnSpc>
                <a:spcPts val="1120"/>
              </a:lnSpc>
              <a:spcBef>
                <a:spcPts val="300"/>
              </a:spcBef>
              <a:spcAft>
                <a:spcPts val="300"/>
              </a:spcAft>
              <a:buClr>
                <a:srgbClr val="E31C79"/>
              </a:buClr>
              <a:buFont typeface="Symbol"/>
              <a:buChar char=""/>
            </a:pP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Início do plano de vacinação contra a covid-19 em vários países, no final do ano.</a:t>
            </a:r>
            <a:endParaRPr lang="en-GB" sz="850" dirty="0">
              <a:latin typeface="Trebuchet MS" panose="020B0603020202020204" pitchFamily="34" charset="0"/>
              <a:ea typeface="Times New Roman"/>
              <a:cs typeface="Times New Roman"/>
            </a:endParaRPr>
          </a:p>
          <a:p>
            <a:pPr lvl="0" algn="just">
              <a:lnSpc>
                <a:spcPts val="1120"/>
              </a:lnSpc>
              <a:spcBef>
                <a:spcPts val="300"/>
              </a:spcBef>
              <a:spcAft>
                <a:spcPts val="300"/>
              </a:spcAft>
              <a:buClr>
                <a:srgbClr val="CD0067"/>
              </a:buClr>
            </a:pPr>
            <a:r>
              <a:rPr lang="pt-PT" sz="850" dirty="0">
                <a:latin typeface="Trebuchet MS" panose="020B0603020202020204" pitchFamily="34" charset="0"/>
                <a:ea typeface="Calibri"/>
                <a:cs typeface="Arial"/>
              </a:rPr>
              <a:t>Impactos negativos:</a:t>
            </a:r>
          </a:p>
          <a:p>
            <a:pPr marL="800100" lvl="1" indent="-342900" algn="just">
              <a:lnSpc>
                <a:spcPts val="1120"/>
              </a:lnSpc>
              <a:spcBef>
                <a:spcPts val="300"/>
              </a:spcBef>
              <a:spcAft>
                <a:spcPts val="300"/>
              </a:spcAft>
              <a:buClr>
                <a:srgbClr val="E31C79"/>
              </a:buClr>
              <a:buFont typeface="Symbol"/>
              <a:buChar char=""/>
            </a:pP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Revisão em baixa – por parte de várias entidades – das projeções macroeconómicas para a Zona Euro;</a:t>
            </a:r>
          </a:p>
          <a:p>
            <a:pPr marL="800100" lvl="1" indent="-342900" algn="just">
              <a:lnSpc>
                <a:spcPts val="1120"/>
              </a:lnSpc>
              <a:spcBef>
                <a:spcPts val="300"/>
              </a:spcBef>
              <a:spcAft>
                <a:spcPts val="300"/>
              </a:spcAft>
              <a:buClr>
                <a:srgbClr val="E31C79"/>
              </a:buClr>
              <a:buFont typeface="Symbol"/>
              <a:buChar char=""/>
            </a:pP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Aumento das tensões comerciais entre EUA e China;</a:t>
            </a:r>
          </a:p>
          <a:p>
            <a:pPr marL="800100" lvl="1" indent="-342900" algn="just">
              <a:lnSpc>
                <a:spcPts val="1120"/>
              </a:lnSpc>
              <a:spcBef>
                <a:spcPts val="300"/>
              </a:spcBef>
              <a:spcAft>
                <a:spcPts val="300"/>
              </a:spcAft>
              <a:buClr>
                <a:srgbClr val="E31C79"/>
              </a:buClr>
              <a:buFont typeface="Symbol"/>
              <a:buChar char=""/>
            </a:pP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Incerteza relacionada com a carteira de crédito à habitação em CHF no Bank Millennium.</a:t>
            </a:r>
          </a:p>
          <a:p>
            <a:pPr marL="3175" lvl="1" algn="just">
              <a:lnSpc>
                <a:spcPts val="1120"/>
              </a:lnSpc>
              <a:spcBef>
                <a:spcPts val="300"/>
              </a:spcBef>
              <a:spcAft>
                <a:spcPts val="300"/>
              </a:spcAft>
              <a:buClr>
                <a:srgbClr val="E31C79"/>
              </a:buClr>
            </a:pP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O</a:t>
            </a:r>
            <a:r>
              <a:rPr lang="pt-PT" sz="850" i="1" dirty="0">
                <a:latin typeface="Trebuchet MS" panose="020B0603020202020204" pitchFamily="34" charset="0"/>
                <a:ea typeface="Times New Roman"/>
                <a:cs typeface="Times New Roman"/>
              </a:rPr>
              <a:t> price target</a:t>
            </a:r>
            <a:r>
              <a:rPr lang="pt-PT" sz="850" dirty="0">
                <a:latin typeface="Trebuchet MS" panose="020B0603020202020204" pitchFamily="34" charset="0"/>
                <a:ea typeface="Times New Roman"/>
                <a:cs typeface="Times New Roman"/>
              </a:rPr>
              <a:t> médio de €0,14 representa um potencial de valorização de 14% face à cotação de fecho de 2020.</a:t>
            </a:r>
            <a:endParaRPr lang="en-GB" sz="850" dirty="0">
              <a:latin typeface="Trebuchet MS" panose="020B0603020202020204" pitchFamily="34" charset="0"/>
              <a:ea typeface="Times New Roman"/>
              <a:cs typeface="Times New Roman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6456B682-0D39-4A83-A79B-459AFAD83E50}"/>
              </a:ext>
            </a:extLst>
          </p:cNvPr>
          <p:cNvSpPr txBox="1"/>
          <p:nvPr/>
        </p:nvSpPr>
        <p:spPr>
          <a:xfrm>
            <a:off x="683370" y="3842715"/>
            <a:ext cx="897376" cy="261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i="1" dirty="0">
                <a:solidFill>
                  <a:srgbClr val="808080">
                    <a:lumMod val="75000"/>
                  </a:srgbClr>
                </a:solidFill>
                <a:latin typeface="Trebuchet MS" panose="020B0603020202020204" pitchFamily="34" charset="0"/>
              </a:rPr>
              <a:t>Volume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63009" y="4662587"/>
            <a:ext cx="1827196" cy="202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pt-P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en-GB" altLang="pt-PT" sz="700" dirty="0"/>
              <a:t>Fonte:</a:t>
            </a:r>
            <a:r>
              <a:rPr lang="en-GB" altLang="pt-PT" sz="700" b="1" dirty="0"/>
              <a:t> </a:t>
            </a:r>
            <a:r>
              <a:rPr lang="en-GB" altLang="pt-PT" sz="700" dirty="0"/>
              <a:t>Euronext, Thomson Reuters</a:t>
            </a:r>
          </a:p>
        </p:txBody>
      </p:sp>
      <p:graphicFrame>
        <p:nvGraphicFramePr>
          <p:cNvPr id="16" name="Gráfico 29">
            <a:extLst>
              <a:ext uri="{FF2B5EF4-FFF2-40B4-BE49-F238E27FC236}">
                <a16:creationId xmlns:a16="http://schemas.microsoft.com/office/drawing/2014/main" id="{7D19D635-A582-4750-B756-E74DCA012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734185"/>
              </p:ext>
            </p:extLst>
          </p:nvPr>
        </p:nvGraphicFramePr>
        <p:xfrm>
          <a:off x="391574" y="1323967"/>
          <a:ext cx="612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TextBox 12"/>
          <p:cNvSpPr txBox="1"/>
          <p:nvPr/>
        </p:nvSpPr>
        <p:spPr>
          <a:xfrm>
            <a:off x="1682715" y="2138185"/>
            <a:ext cx="1036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i="1" dirty="0">
                <a:solidFill>
                  <a:srgbClr val="E31C79"/>
                </a:solidFill>
              </a:rPr>
              <a:t>Cotação da Ação BCP</a:t>
            </a:r>
          </a:p>
        </p:txBody>
      </p:sp>
    </p:spTree>
    <p:extLst>
      <p:ext uri="{BB962C8B-B14F-4D97-AF65-F5344CB8AC3E}">
        <p14:creationId xmlns:p14="http://schemas.microsoft.com/office/powerpoint/2010/main" val="40550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xão recta 26">
            <a:extLst>
              <a:ext uri="{FF2B5EF4-FFF2-40B4-BE49-F238E27FC236}">
                <a16:creationId xmlns:a16="http://schemas.microsoft.com/office/drawing/2014/main" id="{CBFCAB5F-F8E4-4329-B3CE-8757140A755D}"/>
              </a:ext>
            </a:extLst>
          </p:cNvPr>
          <p:cNvCxnSpPr>
            <a:cxnSpLocks/>
          </p:cNvCxnSpPr>
          <p:nvPr/>
        </p:nvCxnSpPr>
        <p:spPr>
          <a:xfrm>
            <a:off x="296774" y="7167541"/>
            <a:ext cx="6264000" cy="0"/>
          </a:xfrm>
          <a:prstGeom prst="line">
            <a:avLst/>
          </a:prstGeom>
          <a:ln w="19050">
            <a:solidFill>
              <a:srgbClr val="E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87" y="2911448"/>
            <a:ext cx="7070400" cy="397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ângulo 4"/>
          <p:cNvSpPr/>
          <p:nvPr/>
        </p:nvSpPr>
        <p:spPr>
          <a:xfrm>
            <a:off x="404587" y="7274541"/>
            <a:ext cx="6048375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pt-PT" sz="800" dirty="0">
                <a:solidFill>
                  <a:srgbClr val="262626"/>
                </a:solidFill>
                <a:latin typeface="Trebuchet MS" pitchFamily="34" charset="0"/>
              </a:rPr>
              <a:t>A informação constante neste documento foi preparada de acordo com as normas internacionais de relato financeiro (‘IFRS’) do Grupo BCP no âmbito da preparação das demonstrações financeiras consolidadas, de acordo com o Regulamento (CE) 1606/2002, observadas as suas sucessivas atualizações.</a:t>
            </a:r>
          </a:p>
          <a:p>
            <a:pPr algn="just">
              <a:spcBef>
                <a:spcPts val="1200"/>
              </a:spcBef>
              <a:defRPr/>
            </a:pPr>
            <a:r>
              <a:rPr lang="pt-PT" sz="800" dirty="0">
                <a:solidFill>
                  <a:srgbClr val="262626"/>
                </a:solidFill>
                <a:latin typeface="Trebuchet MS" pitchFamily="34" charset="0"/>
              </a:rPr>
              <a:t>Os números apresentados não constituem qualquer tipo de compromisso por parte do BCP em relação a resultados futuros.</a:t>
            </a:r>
          </a:p>
          <a:p>
            <a:pPr algn="just">
              <a:spcBef>
                <a:spcPts val="1200"/>
              </a:spcBef>
              <a:defRPr/>
            </a:pPr>
            <a:r>
              <a:rPr lang="pt-PT" sz="800" dirty="0">
                <a:solidFill>
                  <a:srgbClr val="262626"/>
                </a:solidFill>
                <a:latin typeface="Trebuchet MS" pitchFamily="34" charset="0"/>
              </a:rPr>
              <a:t>Os valores de 2020 não foram objeto de auditoria.</a:t>
            </a:r>
          </a:p>
          <a:p>
            <a:pPr algn="just">
              <a:spcBef>
                <a:spcPts val="1200"/>
              </a:spcBef>
              <a:defRPr/>
            </a:pPr>
            <a:r>
              <a:rPr lang="pt-PT" sz="800" dirty="0">
                <a:solidFill>
                  <a:srgbClr val="262626"/>
                </a:solidFill>
                <a:latin typeface="Trebuchet MS" pitchFamily="34" charset="0"/>
              </a:rPr>
              <a:t>A informação contida neste documento tem caráter meramente informativo, devendo ser lida em harmonia com todas as outras informações que o Grupo BCP tornou públicas.</a:t>
            </a:r>
          </a:p>
        </p:txBody>
      </p:sp>
      <p:cxnSp>
        <p:nvCxnSpPr>
          <p:cNvPr id="12" name="Conexão recta 26">
            <a:extLst>
              <a:ext uri="{FF2B5EF4-FFF2-40B4-BE49-F238E27FC236}">
                <a16:creationId xmlns:a16="http://schemas.microsoft.com/office/drawing/2014/main" id="{AAEA4994-F09B-47D8-9551-3F41B0AAC0D9}"/>
              </a:ext>
            </a:extLst>
          </p:cNvPr>
          <p:cNvCxnSpPr>
            <a:cxnSpLocks/>
          </p:cNvCxnSpPr>
          <p:nvPr/>
        </p:nvCxnSpPr>
        <p:spPr>
          <a:xfrm>
            <a:off x="296774" y="8797312"/>
            <a:ext cx="6264000" cy="0"/>
          </a:xfrm>
          <a:prstGeom prst="line">
            <a:avLst/>
          </a:prstGeom>
          <a:ln w="19050">
            <a:solidFill>
              <a:srgbClr val="E31C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llennium bcp Template Presentation 9">
    <a:dk1>
      <a:srgbClr val="000000"/>
    </a:dk1>
    <a:lt1>
      <a:srgbClr val="FFFFFF"/>
    </a:lt1>
    <a:dk2>
      <a:srgbClr val="000000"/>
    </a:dk2>
    <a:lt2>
      <a:srgbClr val="808080"/>
    </a:lt2>
    <a:accent1>
      <a:srgbClr val="FFD5D5"/>
    </a:accent1>
    <a:accent2>
      <a:srgbClr val="FFCC99"/>
    </a:accent2>
    <a:accent3>
      <a:srgbClr val="FFFFFF"/>
    </a:accent3>
    <a:accent4>
      <a:srgbClr val="000000"/>
    </a:accent4>
    <a:accent5>
      <a:srgbClr val="FFE7E7"/>
    </a:accent5>
    <a:accent6>
      <a:srgbClr val="E7B98A"/>
    </a:accent6>
    <a:hlink>
      <a:srgbClr val="CCCCFF"/>
    </a:hlink>
    <a:folHlink>
      <a:srgbClr val="B2B2B2"/>
    </a:folHlink>
  </a:clrScheme>
  <a:fontScheme name="Millennium bcp Template Presentation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illennium bcp Template Presentation 9">
    <a:dk1>
      <a:srgbClr val="000000"/>
    </a:dk1>
    <a:lt1>
      <a:srgbClr val="FFFFFF"/>
    </a:lt1>
    <a:dk2>
      <a:srgbClr val="000000"/>
    </a:dk2>
    <a:lt2>
      <a:srgbClr val="808080"/>
    </a:lt2>
    <a:accent1>
      <a:srgbClr val="FFD5D5"/>
    </a:accent1>
    <a:accent2>
      <a:srgbClr val="FFCC99"/>
    </a:accent2>
    <a:accent3>
      <a:srgbClr val="FFFFFF"/>
    </a:accent3>
    <a:accent4>
      <a:srgbClr val="000000"/>
    </a:accent4>
    <a:accent5>
      <a:srgbClr val="FFE7E7"/>
    </a:accent5>
    <a:accent6>
      <a:srgbClr val="E7B98A"/>
    </a:accent6>
    <a:hlink>
      <a:srgbClr val="CCCCFF"/>
    </a:hlink>
    <a:folHlink>
      <a:srgbClr val="B2B2B2"/>
    </a:folHlink>
  </a:clrScheme>
  <a:fontScheme name="Millennium bcp Template Presentation">
    <a:majorFont>
      <a:latin typeface="Trebuchet MS"/>
      <a:ea typeface=""/>
      <a:cs typeface=""/>
    </a:majorFont>
    <a:minorFont>
      <a:latin typeface="Trebuchet M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918BE4EF40F4AA4F6D1DF5575E2EC" ma:contentTypeVersion="2" ma:contentTypeDescription="Create a new document." ma:contentTypeScope="" ma:versionID="ed689221f700b95d155df5392e6604ee">
  <xsd:schema xmlns:xsd="http://www.w3.org/2001/XMLSchema" xmlns:xs="http://www.w3.org/2001/XMLSchema" xmlns:p="http://schemas.microsoft.com/office/2006/metadata/properties" xmlns:ns1="http://schemas.microsoft.com/sharepoint/v3" xmlns:ns2="dddd2ea0-f289-44f2-90a3-98968f13641b" targetNamespace="http://schemas.microsoft.com/office/2006/metadata/properties" ma:root="true" ma:fieldsID="22c1f8430e5f9c75d54b28a3abe1b4b5" ns1:_="" ns2:_="">
    <xsd:import namespace="http://schemas.microsoft.com/sharepoint/v3"/>
    <xsd:import namespace="dddd2ea0-f289-44f2-90a3-98968f13641b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d2ea0-f289-44f2-90a3-98968f1364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B5A52FD-345F-4C77-A50A-E71A3D496DC0}"/>
</file>

<file path=customXml/itemProps2.xml><?xml version="1.0" encoding="utf-8"?>
<ds:datastoreItem xmlns:ds="http://schemas.openxmlformats.org/officeDocument/2006/customXml" ds:itemID="{91C02353-3D2E-445D-BC5D-175FD83F176E}"/>
</file>

<file path=customXml/itemProps3.xml><?xml version="1.0" encoding="utf-8"?>
<ds:datastoreItem xmlns:ds="http://schemas.openxmlformats.org/officeDocument/2006/customXml" ds:itemID="{6C7B1A4D-0E6A-4DC8-9842-0EE39A13BED0}"/>
</file>

<file path=docProps/app.xml><?xml version="1.0" encoding="utf-8"?>
<Properties xmlns="http://schemas.openxmlformats.org/officeDocument/2006/extended-properties" xmlns:vt="http://schemas.openxmlformats.org/officeDocument/2006/docPropsVTypes">
  <TotalTime>5722</TotalTime>
  <Words>993</Words>
  <Application>Microsoft Office PowerPoint</Application>
  <PresentationFormat>On-screen Show (4:3)</PresentationFormat>
  <Paragraphs>69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Symbol</vt:lpstr>
      <vt:lpstr>Trebuchet MS</vt:lpstr>
      <vt:lpstr>Tema do Office</vt:lpstr>
      <vt:lpstr>Millennium bcp: um banco preparado para o futuro</vt:lpstr>
      <vt:lpstr>PowerPoint Presentation</vt:lpstr>
      <vt:lpstr>PowerPoint Presentation</vt:lpstr>
    </vt:vector>
  </TitlesOfParts>
  <Company>Millennium BCP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a conclusão do processo de reestruturação, através do reforço da sua posição de  capital e liquidez e da simplificação da organização, o BCP está melhor preparado para o futuro e para apoiar a economia</dc:title>
  <dc:creator>LUIS FILIPE FERREIRA MORAIS</dc:creator>
  <cp:lastModifiedBy>Pedro Horta</cp:lastModifiedBy>
  <cp:revision>1543</cp:revision>
  <cp:lastPrinted>2019-02-22T09:57:49Z</cp:lastPrinted>
  <dcterms:created xsi:type="dcterms:W3CDTF">2013-02-05T16:51:36Z</dcterms:created>
  <dcterms:modified xsi:type="dcterms:W3CDTF">2021-02-24T09:01:08Z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0x0101004A9918BE4EF40F4AA4F6D1DF5575E2EC</vt:lpwstr>
  </property>
</Properties>
</file>